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Archivo Black" charset="1" panose="020B0A03020202020B04"/>
      <p:regular r:id="rId16"/>
    </p:embeddedFont>
    <p:embeddedFont>
      <p:font typeface="Montserrat" charset="1" panose="00000500000000000000"/>
      <p:regular r:id="rId17"/>
    </p:embeddedFont>
    <p:embeddedFont>
      <p:font typeface="Open Sauce" charset="1" panose="00000500000000000000"/>
      <p:regular r:id="rId18"/>
    </p:embeddedFont>
    <p:embeddedFont>
      <p:font typeface="Open Sauce Bold" charset="1" panose="00000800000000000000"/>
      <p:regular r:id="rId19"/>
    </p:embeddedFont>
    <p:embeddedFont>
      <p:font typeface="Montserrat Bold" charset="1" panose="0000080000000000000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35.jpeg" Type="http://schemas.openxmlformats.org/officeDocument/2006/relationships/image"/><Relationship Id="rId5" Target="../media/image36.jpeg" Type="http://schemas.openxmlformats.org/officeDocument/2006/relationships/image"/><Relationship Id="rId6" Target="../media/image3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2.jpe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png" Type="http://schemas.openxmlformats.org/officeDocument/2006/relationships/image"/><Relationship Id="rId11" Target="../media/image24.svg" Type="http://schemas.openxmlformats.org/officeDocument/2006/relationships/image"/><Relationship Id="rId12" Target="../media/image25.png" Type="http://schemas.openxmlformats.org/officeDocument/2006/relationships/image"/><Relationship Id="rId13" Target="../media/image26.jpeg" Type="http://schemas.openxmlformats.org/officeDocument/2006/relationships/image"/><Relationship Id="rId2" Target="../media/image15.jpeg" Type="http://schemas.openxmlformats.org/officeDocument/2006/relationships/image"/><Relationship Id="rId3" Target="../media/image16.jpe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19.png" Type="http://schemas.openxmlformats.org/officeDocument/2006/relationships/image"/><Relationship Id="rId7" Target="../media/image20.svg" Type="http://schemas.openxmlformats.org/officeDocument/2006/relationships/image"/><Relationship Id="rId8" Target="../media/image21.png" Type="http://schemas.openxmlformats.org/officeDocument/2006/relationships/image"/><Relationship Id="rId9" Target="../media/image22.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16.jpeg" Type="http://schemas.openxmlformats.org/officeDocument/2006/relationships/image"/><Relationship Id="rId4" Target="../media/image28.png" Type="http://schemas.openxmlformats.org/officeDocument/2006/relationships/image"/><Relationship Id="rId5" Target="../media/image29.png" Type="http://schemas.openxmlformats.org/officeDocument/2006/relationships/image"/><Relationship Id="rId6" Target="../media/image3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31.png" Type="http://schemas.openxmlformats.org/officeDocument/2006/relationships/image"/><Relationship Id="rId4" Target="../media/image32.png" Type="http://schemas.openxmlformats.org/officeDocument/2006/relationships/image"/><Relationship Id="rId5" Target="../media/image33.png" Type="http://schemas.openxmlformats.org/officeDocument/2006/relationships/image"/><Relationship Id="rId6" Target="../media/image3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16.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0" r="0" b="-18555"/>
            </a:stretch>
          </a:blipFill>
        </p:spPr>
      </p:sp>
      <p:grpSp>
        <p:nvGrpSpPr>
          <p:cNvPr name="Group 3" id="3"/>
          <p:cNvGrpSpPr>
            <a:grpSpLocks noChangeAspect="true"/>
          </p:cNvGrpSpPr>
          <p:nvPr/>
        </p:nvGrpSpPr>
        <p:grpSpPr>
          <a:xfrm rot="0">
            <a:off x="9589607" y="0"/>
            <a:ext cx="8698393" cy="10400373"/>
            <a:chOff x="0" y="0"/>
            <a:chExt cx="8603361" cy="10286746"/>
          </a:xfrm>
        </p:grpSpPr>
        <p:sp>
          <p:nvSpPr>
            <p:cNvPr name="Freeform 4" id="4"/>
            <p:cNvSpPr/>
            <p:nvPr/>
          </p:nvSpPr>
          <p:spPr>
            <a:xfrm flipH="false" flipV="false" rot="0">
              <a:off x="-2794" y="-128"/>
              <a:ext cx="8606155" cy="10286874"/>
            </a:xfrm>
            <a:custGeom>
              <a:avLst/>
              <a:gdLst/>
              <a:ahLst/>
              <a:cxnLst/>
              <a:rect r="r" b="b" t="t" l="l"/>
              <a:pathLst>
                <a:path h="10286874" w="8606155">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3"/>
              <a:stretch>
                <a:fillRect l="-39642" t="0" r="-39642" b="0"/>
              </a:stretch>
            </a:blipFill>
          </p:spPr>
        </p:sp>
      </p:grpSp>
      <p:grpSp>
        <p:nvGrpSpPr>
          <p:cNvPr name="Group 5" id="5"/>
          <p:cNvGrpSpPr/>
          <p:nvPr/>
        </p:nvGrpSpPr>
        <p:grpSpPr>
          <a:xfrm rot="0">
            <a:off x="76837" y="6002574"/>
            <a:ext cx="9904959" cy="3588846"/>
            <a:chOff x="0" y="0"/>
            <a:chExt cx="2608713" cy="945211"/>
          </a:xfrm>
        </p:grpSpPr>
        <p:sp>
          <p:nvSpPr>
            <p:cNvPr name="Freeform 6" id="6"/>
            <p:cNvSpPr/>
            <p:nvPr/>
          </p:nvSpPr>
          <p:spPr>
            <a:xfrm flipH="false" flipV="false" rot="0">
              <a:off x="0" y="0"/>
              <a:ext cx="2608713" cy="945211"/>
            </a:xfrm>
            <a:custGeom>
              <a:avLst/>
              <a:gdLst/>
              <a:ahLst/>
              <a:cxnLst/>
              <a:rect r="r" b="b" t="t" l="l"/>
              <a:pathLst>
                <a:path h="945211" w="2608713">
                  <a:moveTo>
                    <a:pt x="0" y="0"/>
                  </a:moveTo>
                  <a:lnTo>
                    <a:pt x="2608713" y="0"/>
                  </a:lnTo>
                  <a:lnTo>
                    <a:pt x="2608713" y="945211"/>
                  </a:lnTo>
                  <a:lnTo>
                    <a:pt x="0" y="945211"/>
                  </a:lnTo>
                  <a:close/>
                </a:path>
              </a:pathLst>
            </a:custGeom>
            <a:solidFill>
              <a:srgbClr val="FFFFFF"/>
            </a:solidFill>
          </p:spPr>
        </p:sp>
        <p:sp>
          <p:nvSpPr>
            <p:cNvPr name="TextBox 7" id="7"/>
            <p:cNvSpPr txBox="true"/>
            <p:nvPr/>
          </p:nvSpPr>
          <p:spPr>
            <a:xfrm>
              <a:off x="0" y="-19050"/>
              <a:ext cx="2608713" cy="964261"/>
            </a:xfrm>
            <a:prstGeom prst="rect">
              <a:avLst/>
            </a:prstGeom>
          </p:spPr>
          <p:txBody>
            <a:bodyPr anchor="ctr" rtlCol="false" tIns="50800" lIns="50800" bIns="50800" rIns="50800"/>
            <a:lstStyle/>
            <a:p>
              <a:pPr algn="ctr">
                <a:lnSpc>
                  <a:spcPts val="2859"/>
                </a:lnSpc>
              </a:pPr>
            </a:p>
          </p:txBody>
        </p:sp>
      </p:grpSp>
      <p:sp>
        <p:nvSpPr>
          <p:cNvPr name="Freeform 8" id="8"/>
          <p:cNvSpPr/>
          <p:nvPr/>
        </p:nvSpPr>
        <p:spPr>
          <a:xfrm flipH="false" flipV="false" rot="0">
            <a:off x="4237583" y="6937923"/>
            <a:ext cx="9904959" cy="680751"/>
          </a:xfrm>
          <a:custGeom>
            <a:avLst/>
            <a:gdLst/>
            <a:ahLst/>
            <a:cxnLst/>
            <a:rect r="r" b="b" t="t" l="l"/>
            <a:pathLst>
              <a:path h="680751" w="9904959">
                <a:moveTo>
                  <a:pt x="0" y="0"/>
                </a:moveTo>
                <a:lnTo>
                  <a:pt x="9904958" y="0"/>
                </a:lnTo>
                <a:lnTo>
                  <a:pt x="9904958" y="680752"/>
                </a:lnTo>
                <a:lnTo>
                  <a:pt x="0" y="680752"/>
                </a:lnTo>
                <a:lnTo>
                  <a:pt x="0" y="0"/>
                </a:lnTo>
                <a:close/>
              </a:path>
            </a:pathLst>
          </a:custGeom>
          <a:blipFill>
            <a:blip r:embed="rId4"/>
            <a:stretch>
              <a:fillRect l="0" t="-187363" r="0" b="0"/>
            </a:stretch>
          </a:blipFill>
        </p:spPr>
      </p:sp>
      <p:sp>
        <p:nvSpPr>
          <p:cNvPr name="Freeform 9" id="9"/>
          <p:cNvSpPr/>
          <p:nvPr/>
        </p:nvSpPr>
        <p:spPr>
          <a:xfrm flipH="false" flipV="false" rot="0">
            <a:off x="1028700" y="346297"/>
            <a:ext cx="5029317" cy="5029317"/>
          </a:xfrm>
          <a:custGeom>
            <a:avLst/>
            <a:gdLst/>
            <a:ahLst/>
            <a:cxnLst/>
            <a:rect r="r" b="b" t="t" l="l"/>
            <a:pathLst>
              <a:path h="5029317" w="5029317">
                <a:moveTo>
                  <a:pt x="0" y="0"/>
                </a:moveTo>
                <a:lnTo>
                  <a:pt x="5029317" y="0"/>
                </a:lnTo>
                <a:lnTo>
                  <a:pt x="5029317" y="5029316"/>
                </a:lnTo>
                <a:lnTo>
                  <a:pt x="0" y="5029316"/>
                </a:lnTo>
                <a:lnTo>
                  <a:pt x="0" y="0"/>
                </a:lnTo>
                <a:close/>
              </a:path>
            </a:pathLst>
          </a:custGeom>
          <a:blipFill>
            <a:blip r:embed="rId5"/>
            <a:stretch>
              <a:fillRect l="0" t="0" r="0" b="0"/>
            </a:stretch>
          </a:blipFill>
        </p:spPr>
      </p:sp>
      <p:sp>
        <p:nvSpPr>
          <p:cNvPr name="TextBox 10" id="10"/>
          <p:cNvSpPr txBox="true"/>
          <p:nvPr/>
        </p:nvSpPr>
        <p:spPr>
          <a:xfrm rot="0">
            <a:off x="1356766" y="6842673"/>
            <a:ext cx="7345101" cy="1813398"/>
          </a:xfrm>
          <a:prstGeom prst="rect">
            <a:avLst/>
          </a:prstGeom>
        </p:spPr>
        <p:txBody>
          <a:bodyPr anchor="t" rtlCol="false" tIns="0" lIns="0" bIns="0" rIns="0">
            <a:spAutoFit/>
          </a:bodyPr>
          <a:lstStyle/>
          <a:p>
            <a:pPr algn="ctr">
              <a:lnSpc>
                <a:spcPts val="7294"/>
              </a:lnSpc>
            </a:pPr>
            <a:r>
              <a:rPr lang="en-US" sz="5286" spc="74">
                <a:solidFill>
                  <a:srgbClr val="040506"/>
                </a:solidFill>
                <a:latin typeface="Archivo Black"/>
                <a:ea typeface="Archivo Black"/>
                <a:cs typeface="Archivo Black"/>
                <a:sym typeface="Archivo Black"/>
              </a:rPr>
              <a:t>COMMUNITY ROTATION SITE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sp>
        <p:nvSpPr>
          <p:cNvPr name="Freeform 3" id="3"/>
          <p:cNvSpPr/>
          <p:nvPr/>
        </p:nvSpPr>
        <p:spPr>
          <a:xfrm flipH="false" flipV="false" rot="-8949716">
            <a:off x="-2342739" y="8347255"/>
            <a:ext cx="10771889" cy="1140752"/>
          </a:xfrm>
          <a:custGeom>
            <a:avLst/>
            <a:gdLst/>
            <a:ahLst/>
            <a:cxnLst/>
            <a:rect r="r" b="b" t="t" l="l"/>
            <a:pathLst>
              <a:path h="1140752" w="10771889">
                <a:moveTo>
                  <a:pt x="0" y="0"/>
                </a:moveTo>
                <a:lnTo>
                  <a:pt x="10771889" y="0"/>
                </a:lnTo>
                <a:lnTo>
                  <a:pt x="10771889" y="1140752"/>
                </a:lnTo>
                <a:lnTo>
                  <a:pt x="0" y="1140752"/>
                </a:lnTo>
                <a:lnTo>
                  <a:pt x="0" y="0"/>
                </a:lnTo>
                <a:close/>
              </a:path>
            </a:pathLst>
          </a:custGeom>
          <a:blipFill>
            <a:blip r:embed="rId3"/>
            <a:stretch>
              <a:fillRect l="0" t="-86495" r="0" b="0"/>
            </a:stretch>
          </a:blipFill>
        </p:spPr>
      </p:sp>
      <p:sp>
        <p:nvSpPr>
          <p:cNvPr name="Freeform 4" id="4"/>
          <p:cNvSpPr/>
          <p:nvPr/>
        </p:nvSpPr>
        <p:spPr>
          <a:xfrm flipH="false" flipV="false" rot="0">
            <a:off x="3802124" y="7668412"/>
            <a:ext cx="4988948" cy="528334"/>
          </a:xfrm>
          <a:custGeom>
            <a:avLst/>
            <a:gdLst/>
            <a:ahLst/>
            <a:cxnLst/>
            <a:rect r="r" b="b" t="t" l="l"/>
            <a:pathLst>
              <a:path h="528334" w="4988948">
                <a:moveTo>
                  <a:pt x="0" y="0"/>
                </a:moveTo>
                <a:lnTo>
                  <a:pt x="4988948" y="0"/>
                </a:lnTo>
                <a:lnTo>
                  <a:pt x="4988948" y="528334"/>
                </a:lnTo>
                <a:lnTo>
                  <a:pt x="0" y="528334"/>
                </a:lnTo>
                <a:lnTo>
                  <a:pt x="0" y="0"/>
                </a:lnTo>
                <a:close/>
              </a:path>
            </a:pathLst>
          </a:custGeom>
          <a:blipFill>
            <a:blip r:embed="rId3"/>
            <a:stretch>
              <a:fillRect l="0" t="-86495" r="0" b="0"/>
            </a:stretch>
          </a:blipFill>
        </p:spPr>
      </p:sp>
      <p:grpSp>
        <p:nvGrpSpPr>
          <p:cNvPr name="Group 5" id="5"/>
          <p:cNvGrpSpPr/>
          <p:nvPr/>
        </p:nvGrpSpPr>
        <p:grpSpPr>
          <a:xfrm rot="0">
            <a:off x="3301345" y="6108451"/>
            <a:ext cx="5489727" cy="1761958"/>
            <a:chOff x="0" y="0"/>
            <a:chExt cx="1569119" cy="503617"/>
          </a:xfrm>
        </p:grpSpPr>
        <p:sp>
          <p:nvSpPr>
            <p:cNvPr name="Freeform 6" id="6"/>
            <p:cNvSpPr/>
            <p:nvPr/>
          </p:nvSpPr>
          <p:spPr>
            <a:xfrm flipH="false" flipV="false" rot="0">
              <a:off x="0" y="0"/>
              <a:ext cx="1569119" cy="503617"/>
            </a:xfrm>
            <a:custGeom>
              <a:avLst/>
              <a:gdLst/>
              <a:ahLst/>
              <a:cxnLst/>
              <a:rect r="r" b="b" t="t" l="l"/>
              <a:pathLst>
                <a:path h="503617" w="1569119">
                  <a:moveTo>
                    <a:pt x="18333" y="0"/>
                  </a:moveTo>
                  <a:lnTo>
                    <a:pt x="1550786" y="0"/>
                  </a:lnTo>
                  <a:cubicBezTo>
                    <a:pt x="1555648" y="0"/>
                    <a:pt x="1560311" y="1932"/>
                    <a:pt x="1563749" y="5370"/>
                  </a:cubicBezTo>
                  <a:cubicBezTo>
                    <a:pt x="1567187" y="8808"/>
                    <a:pt x="1569119" y="13471"/>
                    <a:pt x="1569119" y="18333"/>
                  </a:cubicBezTo>
                  <a:lnTo>
                    <a:pt x="1569119" y="485284"/>
                  </a:lnTo>
                  <a:cubicBezTo>
                    <a:pt x="1569119" y="495409"/>
                    <a:pt x="1560911" y="503617"/>
                    <a:pt x="1550786" y="503617"/>
                  </a:cubicBezTo>
                  <a:lnTo>
                    <a:pt x="18333" y="503617"/>
                  </a:lnTo>
                  <a:cubicBezTo>
                    <a:pt x="8208" y="503617"/>
                    <a:pt x="0" y="495409"/>
                    <a:pt x="0" y="485284"/>
                  </a:cubicBezTo>
                  <a:lnTo>
                    <a:pt x="0" y="18333"/>
                  </a:lnTo>
                  <a:cubicBezTo>
                    <a:pt x="0" y="8208"/>
                    <a:pt x="8208" y="0"/>
                    <a:pt x="18333" y="0"/>
                  </a:cubicBezTo>
                  <a:close/>
                </a:path>
              </a:pathLst>
            </a:custGeom>
            <a:solidFill>
              <a:srgbClr val="100F0D"/>
            </a:solidFill>
          </p:spPr>
        </p:sp>
        <p:sp>
          <p:nvSpPr>
            <p:cNvPr name="TextBox 7" id="7"/>
            <p:cNvSpPr txBox="true"/>
            <p:nvPr/>
          </p:nvSpPr>
          <p:spPr>
            <a:xfrm>
              <a:off x="0" y="-38100"/>
              <a:ext cx="1569119" cy="541717"/>
            </a:xfrm>
            <a:prstGeom prst="rect">
              <a:avLst/>
            </a:prstGeom>
          </p:spPr>
          <p:txBody>
            <a:bodyPr anchor="ctr" rtlCol="false" tIns="50800" lIns="50800" bIns="50800" rIns="50800"/>
            <a:lstStyle/>
            <a:p>
              <a:pPr algn="ctr">
                <a:lnSpc>
                  <a:spcPts val="2903"/>
                </a:lnSpc>
              </a:pPr>
            </a:p>
          </p:txBody>
        </p:sp>
      </p:grpSp>
      <p:grpSp>
        <p:nvGrpSpPr>
          <p:cNvPr name="Group 8" id="8"/>
          <p:cNvGrpSpPr>
            <a:grpSpLocks noChangeAspect="true"/>
          </p:cNvGrpSpPr>
          <p:nvPr/>
        </p:nvGrpSpPr>
        <p:grpSpPr>
          <a:xfrm rot="0">
            <a:off x="2282138" y="5772323"/>
            <a:ext cx="2320061" cy="2310998"/>
            <a:chOff x="0" y="0"/>
            <a:chExt cx="6502400" cy="6477000"/>
          </a:xfrm>
        </p:grpSpPr>
        <p:sp>
          <p:nvSpPr>
            <p:cNvPr name="Freeform 9" id="9"/>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23" t="0" r="-32843" b="0"/>
              </a:stretch>
            </a:blipFill>
          </p:spPr>
        </p:sp>
        <p:sp>
          <p:nvSpPr>
            <p:cNvPr name="Freeform 10" id="10"/>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00F0D"/>
            </a:solidFill>
          </p:spPr>
        </p:sp>
      </p:grpSp>
      <p:grpSp>
        <p:nvGrpSpPr>
          <p:cNvPr name="Group 11" id="11"/>
          <p:cNvGrpSpPr>
            <a:grpSpLocks noChangeAspect="true"/>
          </p:cNvGrpSpPr>
          <p:nvPr/>
        </p:nvGrpSpPr>
        <p:grpSpPr>
          <a:xfrm rot="0">
            <a:off x="-46214" y="7097814"/>
            <a:ext cx="5669664" cy="3189186"/>
            <a:chOff x="0" y="0"/>
            <a:chExt cx="6089457" cy="3425320"/>
          </a:xfrm>
        </p:grpSpPr>
        <p:sp>
          <p:nvSpPr>
            <p:cNvPr name="Freeform 12" id="12"/>
            <p:cNvSpPr/>
            <p:nvPr/>
          </p:nvSpPr>
          <p:spPr>
            <a:xfrm flipH="false" flipV="false" rot="0">
              <a:off x="0" y="0"/>
              <a:ext cx="6089457" cy="3425320"/>
            </a:xfrm>
            <a:custGeom>
              <a:avLst/>
              <a:gdLst/>
              <a:ahLst/>
              <a:cxnLst/>
              <a:rect r="r" b="b" t="t" l="l"/>
              <a:pathLst>
                <a:path h="3425320" w="6089457">
                  <a:moveTo>
                    <a:pt x="0" y="0"/>
                  </a:moveTo>
                  <a:lnTo>
                    <a:pt x="0" y="3425320"/>
                  </a:lnTo>
                  <a:lnTo>
                    <a:pt x="6089457" y="3425320"/>
                  </a:lnTo>
                  <a:cubicBezTo>
                    <a:pt x="4059638" y="2283546"/>
                    <a:pt x="2029819" y="1141773"/>
                    <a:pt x="0" y="0"/>
                  </a:cubicBezTo>
                  <a:close/>
                </a:path>
              </a:pathLst>
            </a:custGeom>
            <a:solidFill>
              <a:srgbClr val="D94D4D"/>
            </a:solidFill>
          </p:spPr>
        </p:sp>
        <p:sp>
          <p:nvSpPr>
            <p:cNvPr name="Freeform 13" id="13"/>
            <p:cNvSpPr/>
            <p:nvPr/>
          </p:nvSpPr>
          <p:spPr>
            <a:xfrm flipH="false" flipV="false" rot="0">
              <a:off x="0" y="0"/>
              <a:ext cx="6089457" cy="3425320"/>
            </a:xfrm>
            <a:custGeom>
              <a:avLst/>
              <a:gdLst/>
              <a:ahLst/>
              <a:cxnLst/>
              <a:rect r="r" b="b" t="t" l="l"/>
              <a:pathLst>
                <a:path h="3425320" w="6089457">
                  <a:moveTo>
                    <a:pt x="0" y="0"/>
                  </a:moveTo>
                  <a:lnTo>
                    <a:pt x="0" y="3425320"/>
                  </a:lnTo>
                  <a:lnTo>
                    <a:pt x="6089457" y="3425320"/>
                  </a:lnTo>
                  <a:cubicBezTo>
                    <a:pt x="4059638" y="2283546"/>
                    <a:pt x="2029819" y="1141773"/>
                    <a:pt x="0" y="0"/>
                  </a:cubicBezTo>
                  <a:close/>
                </a:path>
              </a:pathLst>
            </a:custGeom>
            <a:blipFill>
              <a:blip r:embed="rId5"/>
              <a:stretch>
                <a:fillRect l="-98184" t="-51103" r="-41729" b="-133327"/>
              </a:stretch>
            </a:blipFill>
          </p:spPr>
        </p:sp>
      </p:grpSp>
      <p:sp>
        <p:nvSpPr>
          <p:cNvPr name="Freeform 14" id="14"/>
          <p:cNvSpPr/>
          <p:nvPr/>
        </p:nvSpPr>
        <p:spPr>
          <a:xfrm flipH="false" flipV="false" rot="0">
            <a:off x="8791072" y="1323276"/>
            <a:ext cx="9320153" cy="5236741"/>
          </a:xfrm>
          <a:custGeom>
            <a:avLst/>
            <a:gdLst/>
            <a:ahLst/>
            <a:cxnLst/>
            <a:rect r="r" b="b" t="t" l="l"/>
            <a:pathLst>
              <a:path h="5236741" w="9320153">
                <a:moveTo>
                  <a:pt x="0" y="0"/>
                </a:moveTo>
                <a:lnTo>
                  <a:pt x="9320153" y="0"/>
                </a:lnTo>
                <a:lnTo>
                  <a:pt x="9320153" y="5236741"/>
                </a:lnTo>
                <a:lnTo>
                  <a:pt x="0" y="5236741"/>
                </a:lnTo>
                <a:lnTo>
                  <a:pt x="0" y="0"/>
                </a:lnTo>
                <a:close/>
              </a:path>
            </a:pathLst>
          </a:custGeom>
          <a:blipFill>
            <a:blip r:embed="rId6">
              <a:alphaModFix amt="74000"/>
            </a:blip>
            <a:stretch>
              <a:fillRect l="0" t="0" r="0" b="0"/>
            </a:stretch>
          </a:blipFill>
        </p:spPr>
      </p:sp>
      <p:sp>
        <p:nvSpPr>
          <p:cNvPr name="TextBox 15" id="15"/>
          <p:cNvSpPr txBox="true"/>
          <p:nvPr/>
        </p:nvSpPr>
        <p:spPr>
          <a:xfrm rot="0">
            <a:off x="2436756" y="1468972"/>
            <a:ext cx="9537014" cy="898392"/>
          </a:xfrm>
          <a:prstGeom prst="rect">
            <a:avLst/>
          </a:prstGeom>
        </p:spPr>
        <p:txBody>
          <a:bodyPr anchor="t" rtlCol="false" tIns="0" lIns="0" bIns="0" rIns="0">
            <a:spAutoFit/>
          </a:bodyPr>
          <a:lstStyle/>
          <a:p>
            <a:pPr algn="l" marL="0" indent="0" lvl="0">
              <a:lnSpc>
                <a:spcPts val="7291"/>
              </a:lnSpc>
              <a:spcBef>
                <a:spcPct val="0"/>
              </a:spcBef>
            </a:pPr>
            <a:r>
              <a:rPr lang="en-US" sz="5283" spc="184">
                <a:solidFill>
                  <a:srgbClr val="010101"/>
                </a:solidFill>
                <a:latin typeface="Archivo Black"/>
                <a:ea typeface="Archivo Black"/>
                <a:cs typeface="Archivo Black"/>
                <a:sym typeface="Archivo Black"/>
              </a:rPr>
              <a:t>THANK YOU </a:t>
            </a:r>
          </a:p>
        </p:txBody>
      </p:sp>
      <p:sp>
        <p:nvSpPr>
          <p:cNvPr name="TextBox 16" id="16"/>
          <p:cNvSpPr txBox="true"/>
          <p:nvPr/>
        </p:nvSpPr>
        <p:spPr>
          <a:xfrm rot="0">
            <a:off x="4883410" y="6620634"/>
            <a:ext cx="2826376" cy="547701"/>
          </a:xfrm>
          <a:prstGeom prst="rect">
            <a:avLst/>
          </a:prstGeom>
        </p:spPr>
        <p:txBody>
          <a:bodyPr anchor="t" rtlCol="false" tIns="0" lIns="0" bIns="0" rIns="0">
            <a:spAutoFit/>
          </a:bodyPr>
          <a:lstStyle/>
          <a:p>
            <a:pPr algn="l">
              <a:lnSpc>
                <a:spcPts val="4461"/>
              </a:lnSpc>
              <a:spcBef>
                <a:spcPct val="0"/>
              </a:spcBef>
            </a:pPr>
            <a:r>
              <a:rPr lang="en-US" b="true" sz="3186" spc="-63">
                <a:solidFill>
                  <a:srgbClr val="FFFFFF"/>
                </a:solidFill>
                <a:latin typeface="Montserrat Bold"/>
                <a:ea typeface="Montserrat Bold"/>
                <a:cs typeface="Montserrat Bold"/>
                <a:sym typeface="Montserrat Bold"/>
              </a:rPr>
              <a:t>Reem Dasa</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sp>
        <p:nvSpPr>
          <p:cNvPr name="Freeform 3" id="3"/>
          <p:cNvSpPr/>
          <p:nvPr/>
        </p:nvSpPr>
        <p:spPr>
          <a:xfrm flipH="false" flipV="false" rot="2925483">
            <a:off x="5978889" y="4633519"/>
            <a:ext cx="15026802" cy="1591351"/>
          </a:xfrm>
          <a:custGeom>
            <a:avLst/>
            <a:gdLst/>
            <a:ahLst/>
            <a:cxnLst/>
            <a:rect r="r" b="b" t="t" l="l"/>
            <a:pathLst>
              <a:path h="1591351" w="15026802">
                <a:moveTo>
                  <a:pt x="0" y="0"/>
                </a:moveTo>
                <a:lnTo>
                  <a:pt x="15026802" y="0"/>
                </a:lnTo>
                <a:lnTo>
                  <a:pt x="15026802" y="1591350"/>
                </a:lnTo>
                <a:lnTo>
                  <a:pt x="0" y="1591350"/>
                </a:lnTo>
                <a:lnTo>
                  <a:pt x="0" y="0"/>
                </a:lnTo>
                <a:close/>
              </a:path>
            </a:pathLst>
          </a:custGeom>
          <a:blipFill>
            <a:blip r:embed="rId3"/>
            <a:stretch>
              <a:fillRect l="0" t="-86495" r="0" b="0"/>
            </a:stretch>
          </a:blipFill>
        </p:spPr>
      </p:sp>
      <p:grpSp>
        <p:nvGrpSpPr>
          <p:cNvPr name="Group 4" id="4"/>
          <p:cNvGrpSpPr>
            <a:grpSpLocks noChangeAspect="true"/>
          </p:cNvGrpSpPr>
          <p:nvPr/>
        </p:nvGrpSpPr>
        <p:grpSpPr>
          <a:xfrm rot="0">
            <a:off x="8871780" y="-957662"/>
            <a:ext cx="9241021" cy="10396149"/>
            <a:chOff x="0" y="0"/>
            <a:chExt cx="5370413" cy="6041715"/>
          </a:xfrm>
        </p:grpSpPr>
        <p:sp>
          <p:nvSpPr>
            <p:cNvPr name="Freeform 5" id="5"/>
            <p:cNvSpPr/>
            <p:nvPr/>
          </p:nvSpPr>
          <p:spPr>
            <a:xfrm flipH="false" flipV="false" rot="0">
              <a:off x="0" y="0"/>
              <a:ext cx="5370413" cy="6041715"/>
            </a:xfrm>
            <a:custGeom>
              <a:avLst/>
              <a:gdLst/>
              <a:ahLst/>
              <a:cxnLst/>
              <a:rect r="r" b="b" t="t" l="l"/>
              <a:pathLst>
                <a:path h="6041715" w="5370413">
                  <a:moveTo>
                    <a:pt x="5370413" y="0"/>
                  </a:moveTo>
                  <a:lnTo>
                    <a:pt x="5370413" y="6041715"/>
                  </a:lnTo>
                  <a:cubicBezTo>
                    <a:pt x="3580275" y="4027810"/>
                    <a:pt x="1790138" y="2013905"/>
                    <a:pt x="0" y="0"/>
                  </a:cubicBezTo>
                  <a:lnTo>
                    <a:pt x="5370413" y="0"/>
                  </a:lnTo>
                  <a:close/>
                </a:path>
              </a:pathLst>
            </a:custGeom>
            <a:solidFill>
              <a:srgbClr val="000000"/>
            </a:solidFill>
          </p:spPr>
        </p:sp>
        <p:sp>
          <p:nvSpPr>
            <p:cNvPr name="Freeform 6" id="6"/>
            <p:cNvSpPr/>
            <p:nvPr/>
          </p:nvSpPr>
          <p:spPr>
            <a:xfrm flipH="false" flipV="false" rot="0">
              <a:off x="0" y="0"/>
              <a:ext cx="5370413" cy="6041715"/>
            </a:xfrm>
            <a:custGeom>
              <a:avLst/>
              <a:gdLst/>
              <a:ahLst/>
              <a:cxnLst/>
              <a:rect r="r" b="b" t="t" l="l"/>
              <a:pathLst>
                <a:path h="6041715" w="5370413">
                  <a:moveTo>
                    <a:pt x="5370413" y="0"/>
                  </a:moveTo>
                  <a:lnTo>
                    <a:pt x="5370413" y="6041715"/>
                  </a:lnTo>
                  <a:cubicBezTo>
                    <a:pt x="3580275" y="4027810"/>
                    <a:pt x="1790138" y="2013905"/>
                    <a:pt x="0" y="0"/>
                  </a:cubicBezTo>
                  <a:lnTo>
                    <a:pt x="5370413" y="0"/>
                  </a:lnTo>
                  <a:close/>
                </a:path>
              </a:pathLst>
            </a:custGeom>
            <a:blipFill>
              <a:blip r:embed="rId4"/>
              <a:stretch>
                <a:fillRect l="0" t="0" r="-68539" b="0"/>
              </a:stretch>
            </a:blipFill>
          </p:spPr>
        </p:sp>
      </p:grpSp>
      <p:grpSp>
        <p:nvGrpSpPr>
          <p:cNvPr name="Group 7" id="7"/>
          <p:cNvGrpSpPr/>
          <p:nvPr/>
        </p:nvGrpSpPr>
        <p:grpSpPr>
          <a:xfrm rot="0">
            <a:off x="0" y="4514822"/>
            <a:ext cx="1828744" cy="1828744"/>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0101"/>
            </a:solidFill>
          </p:spPr>
        </p:sp>
        <p:sp>
          <p:nvSpPr>
            <p:cNvPr name="TextBox 9" id="9"/>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10" id="10"/>
          <p:cNvSpPr/>
          <p:nvPr/>
        </p:nvSpPr>
        <p:spPr>
          <a:xfrm flipH="false" flipV="false" rot="0">
            <a:off x="392768" y="5143500"/>
            <a:ext cx="1043208" cy="1029931"/>
          </a:xfrm>
          <a:custGeom>
            <a:avLst/>
            <a:gdLst/>
            <a:ahLst/>
            <a:cxnLst/>
            <a:rect r="r" b="b" t="t" l="l"/>
            <a:pathLst>
              <a:path h="1029931" w="1043208">
                <a:moveTo>
                  <a:pt x="0" y="0"/>
                </a:moveTo>
                <a:lnTo>
                  <a:pt x="1043208" y="0"/>
                </a:lnTo>
                <a:lnTo>
                  <a:pt x="1043208" y="1029931"/>
                </a:lnTo>
                <a:lnTo>
                  <a:pt x="0" y="102993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1" id="11"/>
          <p:cNvGrpSpPr/>
          <p:nvPr/>
        </p:nvGrpSpPr>
        <p:grpSpPr>
          <a:xfrm rot="0">
            <a:off x="-3950263" y="803081"/>
            <a:ext cx="15859325" cy="2258023"/>
            <a:chOff x="0" y="0"/>
            <a:chExt cx="1537211" cy="218865"/>
          </a:xfrm>
        </p:grpSpPr>
        <p:sp>
          <p:nvSpPr>
            <p:cNvPr name="Freeform 12" id="12"/>
            <p:cNvSpPr/>
            <p:nvPr/>
          </p:nvSpPr>
          <p:spPr>
            <a:xfrm flipH="false" flipV="false" rot="0">
              <a:off x="0" y="0"/>
              <a:ext cx="1537211" cy="218865"/>
            </a:xfrm>
            <a:custGeom>
              <a:avLst/>
              <a:gdLst/>
              <a:ahLst/>
              <a:cxnLst/>
              <a:rect r="r" b="b" t="t" l="l"/>
              <a:pathLst>
                <a:path h="218865" w="1537211">
                  <a:moveTo>
                    <a:pt x="1334011" y="0"/>
                  </a:moveTo>
                  <a:lnTo>
                    <a:pt x="0" y="0"/>
                  </a:lnTo>
                  <a:lnTo>
                    <a:pt x="203200" y="218865"/>
                  </a:lnTo>
                  <a:lnTo>
                    <a:pt x="1537211" y="218865"/>
                  </a:lnTo>
                  <a:lnTo>
                    <a:pt x="1334011" y="0"/>
                  </a:lnTo>
                  <a:close/>
                </a:path>
              </a:pathLst>
            </a:custGeom>
            <a:solidFill>
              <a:srgbClr val="010101"/>
            </a:solidFill>
            <a:ln cap="sq">
              <a:noFill/>
              <a:prstDash val="solid"/>
              <a:miter/>
            </a:ln>
          </p:spPr>
        </p:sp>
        <p:sp>
          <p:nvSpPr>
            <p:cNvPr name="TextBox 13" id="13"/>
            <p:cNvSpPr txBox="true"/>
            <p:nvPr/>
          </p:nvSpPr>
          <p:spPr>
            <a:xfrm>
              <a:off x="101600" y="-19050"/>
              <a:ext cx="1334011" cy="237915"/>
            </a:xfrm>
            <a:prstGeom prst="rect">
              <a:avLst/>
            </a:prstGeom>
          </p:spPr>
          <p:txBody>
            <a:bodyPr anchor="ctr" rtlCol="false" tIns="50800" lIns="50800" bIns="50800" rIns="50800"/>
            <a:lstStyle/>
            <a:p>
              <a:pPr algn="ctr" marL="0" indent="0" lvl="0">
                <a:lnSpc>
                  <a:spcPts val="2859"/>
                </a:lnSpc>
                <a:spcBef>
                  <a:spcPct val="0"/>
                </a:spcBef>
              </a:pPr>
            </a:p>
          </p:txBody>
        </p:sp>
      </p:grpSp>
      <p:sp>
        <p:nvSpPr>
          <p:cNvPr name="TextBox 14" id="14"/>
          <p:cNvSpPr txBox="true"/>
          <p:nvPr/>
        </p:nvSpPr>
        <p:spPr>
          <a:xfrm rot="0">
            <a:off x="1959068" y="4574842"/>
            <a:ext cx="10644707" cy="4102751"/>
          </a:xfrm>
          <a:prstGeom prst="rect">
            <a:avLst/>
          </a:prstGeom>
        </p:spPr>
        <p:txBody>
          <a:bodyPr anchor="t" rtlCol="false" tIns="0" lIns="0" bIns="0" rIns="0">
            <a:spAutoFit/>
          </a:bodyPr>
          <a:lstStyle/>
          <a:p>
            <a:pPr algn="l">
              <a:lnSpc>
                <a:spcPts val="3602"/>
              </a:lnSpc>
            </a:pPr>
            <a:r>
              <a:rPr lang="en-US" sz="2610" spc="255">
                <a:solidFill>
                  <a:srgbClr val="231F20"/>
                </a:solidFill>
                <a:latin typeface="Montserrat"/>
                <a:ea typeface="Montserrat"/>
                <a:cs typeface="Montserrat"/>
                <a:sym typeface="Montserrat"/>
              </a:rPr>
              <a:t>The Wright Center was founded in 1976. Pioneering physician Dr. Robert E. Wright, led the startup and rallied community support. Dr. Wright and other early proponents of the physician training program were especially interested in developing doctors who would choose to practice locally.</a:t>
            </a:r>
          </a:p>
          <a:p>
            <a:pPr algn="l" marL="0" indent="0" lvl="0">
              <a:lnSpc>
                <a:spcPts val="3602"/>
              </a:lnSpc>
              <a:spcBef>
                <a:spcPct val="0"/>
              </a:spcBef>
            </a:pPr>
          </a:p>
          <a:p>
            <a:pPr algn="l" marL="0" indent="0" lvl="0">
              <a:lnSpc>
                <a:spcPts val="3602"/>
              </a:lnSpc>
              <a:spcBef>
                <a:spcPct val="0"/>
              </a:spcBef>
            </a:pPr>
          </a:p>
          <a:p>
            <a:pPr algn="l" marL="0" indent="0" lvl="0">
              <a:lnSpc>
                <a:spcPts val="3602"/>
              </a:lnSpc>
              <a:spcBef>
                <a:spcPct val="0"/>
              </a:spcBef>
            </a:pPr>
          </a:p>
        </p:txBody>
      </p:sp>
      <p:sp>
        <p:nvSpPr>
          <p:cNvPr name="TextBox 15" id="15"/>
          <p:cNvSpPr txBox="true"/>
          <p:nvPr/>
        </p:nvSpPr>
        <p:spPr>
          <a:xfrm rot="0">
            <a:off x="-526120" y="881689"/>
            <a:ext cx="11491020" cy="2179415"/>
          </a:xfrm>
          <a:prstGeom prst="rect">
            <a:avLst/>
          </a:prstGeom>
        </p:spPr>
        <p:txBody>
          <a:bodyPr anchor="t" rtlCol="false" tIns="0" lIns="0" bIns="0" rIns="0">
            <a:spAutoFit/>
          </a:bodyPr>
          <a:lstStyle/>
          <a:p>
            <a:pPr algn="ctr" marL="0" indent="0" lvl="0">
              <a:lnSpc>
                <a:spcPts val="8734"/>
              </a:lnSpc>
              <a:spcBef>
                <a:spcPct val="0"/>
              </a:spcBef>
            </a:pPr>
            <a:r>
              <a:rPr lang="en-US" sz="6329" spc="50" strike="noStrike" u="none">
                <a:solidFill>
                  <a:srgbClr val="FFFFFF"/>
                </a:solidFill>
                <a:latin typeface="Archivo Black"/>
                <a:ea typeface="Archivo Black"/>
                <a:cs typeface="Archivo Black"/>
                <a:sym typeface="Archivo Black"/>
              </a:rPr>
              <a:t>ABOUT THE WRIGHT CENTER</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2F4F5"/>
        </a:solidFill>
      </p:bgPr>
    </p:bg>
    <p:spTree>
      <p:nvGrpSpPr>
        <p:cNvPr id="1" name=""/>
        <p:cNvGrpSpPr/>
        <p:nvPr/>
      </p:nvGrpSpPr>
      <p:grpSpPr>
        <a:xfrm>
          <a:off x="0" y="0"/>
          <a:ext cx="0" cy="0"/>
          <a:chOff x="0" y="0"/>
          <a:chExt cx="0" cy="0"/>
        </a:xfrm>
      </p:grpSpPr>
      <p:sp>
        <p:nvSpPr>
          <p:cNvPr name="Freeform 2" id="2"/>
          <p:cNvSpPr/>
          <p:nvPr/>
        </p:nvSpPr>
        <p:spPr>
          <a:xfrm flipH="false" flipV="false" rot="0">
            <a:off x="10396859" y="-728444"/>
            <a:ext cx="7543821" cy="4828045"/>
          </a:xfrm>
          <a:custGeom>
            <a:avLst/>
            <a:gdLst/>
            <a:ahLst/>
            <a:cxnLst/>
            <a:rect r="r" b="b" t="t" l="l"/>
            <a:pathLst>
              <a:path h="4828045" w="7543821">
                <a:moveTo>
                  <a:pt x="0" y="0"/>
                </a:moveTo>
                <a:lnTo>
                  <a:pt x="7543821" y="0"/>
                </a:lnTo>
                <a:lnTo>
                  <a:pt x="7543821" y="4828046"/>
                </a:lnTo>
                <a:lnTo>
                  <a:pt x="0" y="4828046"/>
                </a:lnTo>
                <a:lnTo>
                  <a:pt x="0" y="0"/>
                </a:lnTo>
                <a:close/>
              </a:path>
            </a:pathLst>
          </a:custGeom>
          <a:blipFill>
            <a:blip r:embed="rId2"/>
            <a:stretch>
              <a:fillRect l="0" t="0" r="0" b="0"/>
            </a:stretch>
          </a:blipFill>
        </p:spPr>
      </p:sp>
      <p:sp>
        <p:nvSpPr>
          <p:cNvPr name="TextBox 3" id="3"/>
          <p:cNvSpPr txBox="true"/>
          <p:nvPr/>
        </p:nvSpPr>
        <p:spPr>
          <a:xfrm rot="0">
            <a:off x="480492" y="3273079"/>
            <a:ext cx="16454664" cy="6415405"/>
          </a:xfrm>
          <a:prstGeom prst="rect">
            <a:avLst/>
          </a:prstGeom>
        </p:spPr>
        <p:txBody>
          <a:bodyPr anchor="t" rtlCol="false" tIns="0" lIns="0" bIns="0" rIns="0">
            <a:spAutoFit/>
          </a:bodyPr>
          <a:lstStyle/>
          <a:p>
            <a:pPr algn="l">
              <a:lnSpc>
                <a:spcPts val="3379"/>
              </a:lnSpc>
              <a:spcBef>
                <a:spcPct val="0"/>
              </a:spcBef>
            </a:pPr>
          </a:p>
          <a:p>
            <a:pPr algn="l">
              <a:lnSpc>
                <a:spcPts val="3379"/>
              </a:lnSpc>
              <a:spcBef>
                <a:spcPct val="0"/>
              </a:spcBef>
            </a:pPr>
          </a:p>
          <a:p>
            <a:pPr algn="l">
              <a:lnSpc>
                <a:spcPts val="3379"/>
              </a:lnSpc>
              <a:spcBef>
                <a:spcPct val="0"/>
              </a:spcBef>
            </a:pPr>
            <a:r>
              <a:rPr lang="en-US" sz="2599">
                <a:solidFill>
                  <a:srgbClr val="000000"/>
                </a:solidFill>
                <a:latin typeface="Open Sauce"/>
                <a:ea typeface="Open Sauce"/>
                <a:cs typeface="Open Sauce"/>
                <a:sym typeface="Open Sauce"/>
              </a:rPr>
              <a:t>In support of the mission, The Wright Center:</a:t>
            </a:r>
          </a:p>
          <a:p>
            <a:pPr algn="l" marL="561337" indent="-280669" lvl="1">
              <a:lnSpc>
                <a:spcPts val="3379"/>
              </a:lnSpc>
              <a:buFont typeface="Arial"/>
              <a:buChar char="•"/>
            </a:pPr>
            <a:r>
              <a:rPr lang="en-US" sz="2599">
                <a:solidFill>
                  <a:srgbClr val="000000"/>
                </a:solidFill>
                <a:latin typeface="Open Sauce"/>
                <a:ea typeface="Open Sauce"/>
                <a:cs typeface="Open Sauce"/>
                <a:sym typeface="Open Sauce"/>
              </a:rPr>
              <a:t>Co-creates transformational health care teams of leaders who empower people, families, and communities to own and optimize their health.</a:t>
            </a:r>
          </a:p>
          <a:p>
            <a:pPr algn="l" marL="561337" indent="-280669" lvl="1">
              <a:lnSpc>
                <a:spcPts val="3379"/>
              </a:lnSpc>
              <a:buFont typeface="Arial"/>
              <a:buChar char="•"/>
            </a:pPr>
            <a:r>
              <a:rPr lang="en-US" sz="2599">
                <a:solidFill>
                  <a:srgbClr val="000000"/>
                </a:solidFill>
                <a:latin typeface="Open Sauce"/>
                <a:ea typeface="Open Sauce"/>
                <a:cs typeface="Open Sauce"/>
                <a:sym typeface="Open Sauce"/>
              </a:rPr>
              <a:t>Develops and operates a network of primary care community health centers throughout </a:t>
            </a:r>
            <a:r>
              <a:rPr lang="en-US" b="true" sz="2599">
                <a:solidFill>
                  <a:srgbClr val="D94D4D"/>
                </a:solidFill>
                <a:latin typeface="Open Sauce Bold"/>
                <a:ea typeface="Open Sauce Bold"/>
                <a:cs typeface="Open Sauce Bold"/>
                <a:sym typeface="Open Sauce Bold"/>
              </a:rPr>
              <a:t>Northeast Pennsylvania</a:t>
            </a:r>
            <a:r>
              <a:rPr lang="en-US" sz="2599">
                <a:solidFill>
                  <a:srgbClr val="000000"/>
                </a:solidFill>
                <a:latin typeface="Open Sauce"/>
                <a:ea typeface="Open Sauce"/>
                <a:cs typeface="Open Sauce"/>
                <a:sym typeface="Open Sauce"/>
              </a:rPr>
              <a:t> that includes primary and preventive care, behavioral health, dental, and addiction and recovery services.</a:t>
            </a:r>
          </a:p>
          <a:p>
            <a:pPr algn="l" marL="561337" indent="-280669" lvl="1">
              <a:lnSpc>
                <a:spcPts val="3379"/>
              </a:lnSpc>
              <a:buFont typeface="Arial"/>
              <a:buChar char="•"/>
            </a:pPr>
            <a:r>
              <a:rPr lang="en-US" sz="2599">
                <a:solidFill>
                  <a:srgbClr val="000000"/>
                </a:solidFill>
                <a:latin typeface="Open Sauce"/>
                <a:ea typeface="Open Sauce"/>
                <a:cs typeface="Open Sauce"/>
                <a:sym typeface="Open Sauce"/>
              </a:rPr>
              <a:t>Trains health care professionals to provide whole-person primary health services and specialty care in a Patient-Centered Medical Home Model approach.</a:t>
            </a:r>
          </a:p>
          <a:p>
            <a:pPr algn="l" marL="561337" indent="-280669" lvl="1">
              <a:lnSpc>
                <a:spcPts val="3379"/>
              </a:lnSpc>
              <a:buFont typeface="Arial"/>
              <a:buChar char="•"/>
            </a:pPr>
            <a:r>
              <a:rPr lang="en-US" sz="2599">
                <a:solidFill>
                  <a:srgbClr val="000000"/>
                </a:solidFill>
                <a:latin typeface="Open Sauce"/>
                <a:ea typeface="Open Sauce"/>
                <a:cs typeface="Open Sauce"/>
                <a:sym typeface="Open Sauce"/>
              </a:rPr>
              <a:t>Promotes the meaningful use of health information technology to enhance the quality and efficiency of care, increase coordination with other providers, and provide patients with access to their health records – all while maintaining the highest levels of privacy and security of personal health information.</a:t>
            </a:r>
          </a:p>
          <a:p>
            <a:pPr algn="l" marL="561337" indent="-280669" lvl="1">
              <a:lnSpc>
                <a:spcPts val="3379"/>
              </a:lnSpc>
              <a:buFont typeface="Arial"/>
              <a:buChar char="•"/>
            </a:pPr>
            <a:r>
              <a:rPr lang="en-US" sz="2599">
                <a:solidFill>
                  <a:srgbClr val="000000"/>
                </a:solidFill>
                <a:latin typeface="Open Sauce"/>
                <a:ea typeface="Open Sauce"/>
                <a:cs typeface="Open Sauce"/>
                <a:sym typeface="Open Sauce"/>
              </a:rPr>
              <a:t>Offers needs-responsive, community-based health promotion and outreach programs.</a:t>
            </a:r>
          </a:p>
        </p:txBody>
      </p:sp>
      <p:sp>
        <p:nvSpPr>
          <p:cNvPr name="TextBox 4" id="4"/>
          <p:cNvSpPr txBox="true"/>
          <p:nvPr/>
        </p:nvSpPr>
        <p:spPr>
          <a:xfrm rot="0">
            <a:off x="626998" y="365579"/>
            <a:ext cx="2384673" cy="821056"/>
          </a:xfrm>
          <a:prstGeom prst="rect">
            <a:avLst/>
          </a:prstGeom>
        </p:spPr>
        <p:txBody>
          <a:bodyPr anchor="t" rtlCol="false" tIns="0" lIns="0" bIns="0" rIns="0">
            <a:spAutoFit/>
          </a:bodyPr>
          <a:lstStyle/>
          <a:p>
            <a:pPr algn="ctr">
              <a:lnSpc>
                <a:spcPts val="6629"/>
              </a:lnSpc>
              <a:spcBef>
                <a:spcPct val="0"/>
              </a:spcBef>
            </a:pPr>
            <a:r>
              <a:rPr lang="en-US" sz="5099">
                <a:solidFill>
                  <a:srgbClr val="000000"/>
                </a:solidFill>
                <a:latin typeface="Open Sauce"/>
                <a:ea typeface="Open Sauce"/>
                <a:cs typeface="Open Sauce"/>
                <a:sym typeface="Open Sauce"/>
              </a:rPr>
              <a:t>Mission</a:t>
            </a:r>
          </a:p>
        </p:txBody>
      </p:sp>
      <p:sp>
        <p:nvSpPr>
          <p:cNvPr name="TextBox 5" id="5"/>
          <p:cNvSpPr txBox="true"/>
          <p:nvPr/>
        </p:nvSpPr>
        <p:spPr>
          <a:xfrm rot="0">
            <a:off x="480492" y="1657004"/>
            <a:ext cx="9916367" cy="1635125"/>
          </a:xfrm>
          <a:prstGeom prst="rect">
            <a:avLst/>
          </a:prstGeom>
        </p:spPr>
        <p:txBody>
          <a:bodyPr anchor="t" rtlCol="false" tIns="0" lIns="0" bIns="0" rIns="0">
            <a:spAutoFit/>
          </a:bodyPr>
          <a:lstStyle/>
          <a:p>
            <a:pPr algn="l">
              <a:lnSpc>
                <a:spcPts val="3249"/>
              </a:lnSpc>
              <a:spcBef>
                <a:spcPct val="0"/>
              </a:spcBef>
            </a:pPr>
            <a:r>
              <a:rPr lang="en-US" b="true" sz="2499">
                <a:solidFill>
                  <a:srgbClr val="1800AD"/>
                </a:solidFill>
                <a:latin typeface="Open Sauce Bold"/>
                <a:ea typeface="Open Sauce Bold"/>
                <a:cs typeface="Open Sauce Bold"/>
                <a:sym typeface="Open Sauce Bold"/>
              </a:rPr>
              <a:t>To improve the health and welfare of the communities through responsive, whole-person health services for all and the sustainable renewal of an inspired, competent workforce that is privileged to serve.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grpSp>
        <p:nvGrpSpPr>
          <p:cNvPr name="Group 3" id="3"/>
          <p:cNvGrpSpPr/>
          <p:nvPr/>
        </p:nvGrpSpPr>
        <p:grpSpPr>
          <a:xfrm rot="0">
            <a:off x="-5013836" y="1028700"/>
            <a:ext cx="19354610" cy="2258023"/>
            <a:chOff x="0" y="0"/>
            <a:chExt cx="1876002" cy="218865"/>
          </a:xfrm>
        </p:grpSpPr>
        <p:sp>
          <p:nvSpPr>
            <p:cNvPr name="Freeform 4" id="4"/>
            <p:cNvSpPr/>
            <p:nvPr/>
          </p:nvSpPr>
          <p:spPr>
            <a:xfrm flipH="false" flipV="false" rot="0">
              <a:off x="0" y="0"/>
              <a:ext cx="1876002" cy="218865"/>
            </a:xfrm>
            <a:custGeom>
              <a:avLst/>
              <a:gdLst/>
              <a:ahLst/>
              <a:cxnLst/>
              <a:rect r="r" b="b" t="t" l="l"/>
              <a:pathLst>
                <a:path h="218865" w="1876002">
                  <a:moveTo>
                    <a:pt x="1672802" y="0"/>
                  </a:moveTo>
                  <a:lnTo>
                    <a:pt x="0" y="0"/>
                  </a:lnTo>
                  <a:lnTo>
                    <a:pt x="203200" y="218865"/>
                  </a:lnTo>
                  <a:lnTo>
                    <a:pt x="1876002" y="218865"/>
                  </a:lnTo>
                  <a:lnTo>
                    <a:pt x="1672802" y="0"/>
                  </a:lnTo>
                  <a:close/>
                </a:path>
              </a:pathLst>
            </a:custGeom>
            <a:solidFill>
              <a:srgbClr val="010101"/>
            </a:solidFill>
            <a:ln cap="sq">
              <a:noFill/>
              <a:prstDash val="solid"/>
              <a:miter/>
            </a:ln>
          </p:spPr>
        </p:sp>
        <p:sp>
          <p:nvSpPr>
            <p:cNvPr name="TextBox 5" id="5"/>
            <p:cNvSpPr txBox="true"/>
            <p:nvPr/>
          </p:nvSpPr>
          <p:spPr>
            <a:xfrm>
              <a:off x="101600" y="-19050"/>
              <a:ext cx="1672802" cy="237915"/>
            </a:xfrm>
            <a:prstGeom prst="rect">
              <a:avLst/>
            </a:prstGeom>
          </p:spPr>
          <p:txBody>
            <a:bodyPr anchor="ctr" rtlCol="false" tIns="50800" lIns="50800" bIns="50800" rIns="50800"/>
            <a:lstStyle/>
            <a:p>
              <a:pPr algn="ctr" marL="0" indent="0" lvl="0">
                <a:lnSpc>
                  <a:spcPts val="2859"/>
                </a:lnSpc>
                <a:spcBef>
                  <a:spcPct val="0"/>
                </a:spcBef>
              </a:pPr>
            </a:p>
          </p:txBody>
        </p:sp>
      </p:grpSp>
      <p:sp>
        <p:nvSpPr>
          <p:cNvPr name="TextBox 6" id="6"/>
          <p:cNvSpPr txBox="true"/>
          <p:nvPr/>
        </p:nvSpPr>
        <p:spPr>
          <a:xfrm rot="0">
            <a:off x="1490041" y="5105400"/>
            <a:ext cx="6346855" cy="3924062"/>
          </a:xfrm>
          <a:prstGeom prst="rect">
            <a:avLst/>
          </a:prstGeom>
        </p:spPr>
        <p:txBody>
          <a:bodyPr anchor="t" rtlCol="false" tIns="0" lIns="0" bIns="0" rIns="0">
            <a:spAutoFit/>
          </a:bodyPr>
          <a:lstStyle/>
          <a:p>
            <a:pPr algn="l" marL="0" indent="0" lvl="0">
              <a:lnSpc>
                <a:spcPts val="3464"/>
              </a:lnSpc>
              <a:spcBef>
                <a:spcPct val="0"/>
              </a:spcBef>
            </a:pPr>
            <a:r>
              <a:rPr lang="en-US" sz="2510" spc="246">
                <a:solidFill>
                  <a:srgbClr val="231F20"/>
                </a:solidFill>
                <a:latin typeface="Montserrat"/>
                <a:ea typeface="Montserrat"/>
                <a:cs typeface="Montserrat"/>
                <a:sym typeface="Montserrat"/>
              </a:rPr>
              <a:t>For our Graduate Medical Education Safety-Net Consortium framework that integrates patient care delivery, workforce development, innovation, and empowered voice of communities to be the leading model of primary health care in America</a:t>
            </a:r>
          </a:p>
        </p:txBody>
      </p:sp>
      <p:grpSp>
        <p:nvGrpSpPr>
          <p:cNvPr name="Group 7" id="7"/>
          <p:cNvGrpSpPr/>
          <p:nvPr/>
        </p:nvGrpSpPr>
        <p:grpSpPr>
          <a:xfrm rot="0">
            <a:off x="12573606" y="3743682"/>
            <a:ext cx="3314591" cy="3314591"/>
            <a:chOff x="0" y="0"/>
            <a:chExt cx="4872604" cy="4872604"/>
          </a:xfrm>
        </p:grpSpPr>
        <p:sp>
          <p:nvSpPr>
            <p:cNvPr name="Freeform 8" id="8"/>
            <p:cNvSpPr/>
            <p:nvPr/>
          </p:nvSpPr>
          <p:spPr>
            <a:xfrm flipH="false" flipV="false" rot="0">
              <a:off x="0" y="0"/>
              <a:ext cx="4872609" cy="4872609"/>
            </a:xfrm>
            <a:custGeom>
              <a:avLst/>
              <a:gdLst/>
              <a:ahLst/>
              <a:cxnLst/>
              <a:rect r="r" b="b" t="t" l="l"/>
              <a:pathLst>
                <a:path h="4872609" w="4872609">
                  <a:moveTo>
                    <a:pt x="1061593" y="2436241"/>
                  </a:moveTo>
                  <a:cubicBezTo>
                    <a:pt x="1061593" y="1687957"/>
                    <a:pt x="1688084" y="1061466"/>
                    <a:pt x="2436368" y="1061466"/>
                  </a:cubicBezTo>
                  <a:cubicBezTo>
                    <a:pt x="3202051" y="1061466"/>
                    <a:pt x="3811143" y="1687957"/>
                    <a:pt x="3811143" y="2436241"/>
                  </a:cubicBezTo>
                  <a:cubicBezTo>
                    <a:pt x="3811143" y="3201924"/>
                    <a:pt x="3202051" y="3811016"/>
                    <a:pt x="2436368" y="3811016"/>
                  </a:cubicBezTo>
                  <a:cubicBezTo>
                    <a:pt x="2436368" y="4872609"/>
                    <a:pt x="2436368" y="4872609"/>
                    <a:pt x="2436368" y="4872609"/>
                  </a:cubicBezTo>
                  <a:cubicBezTo>
                    <a:pt x="3776345" y="4872609"/>
                    <a:pt x="4872609" y="3776218"/>
                    <a:pt x="4872609" y="2436368"/>
                  </a:cubicBezTo>
                  <a:cubicBezTo>
                    <a:pt x="4872609" y="1096518"/>
                    <a:pt x="3776218" y="0"/>
                    <a:pt x="2436241" y="0"/>
                  </a:cubicBezTo>
                  <a:cubicBezTo>
                    <a:pt x="1096264" y="0"/>
                    <a:pt x="0" y="1096391"/>
                    <a:pt x="0" y="2436241"/>
                  </a:cubicBezTo>
                  <a:lnTo>
                    <a:pt x="1061593" y="2436241"/>
                  </a:lnTo>
                  <a:close/>
                </a:path>
              </a:pathLst>
            </a:custGeom>
            <a:solidFill>
              <a:srgbClr val="000000">
                <a:alpha val="16863"/>
              </a:srgbClr>
            </a:solidFill>
          </p:spPr>
        </p:sp>
      </p:grpSp>
      <p:grpSp>
        <p:nvGrpSpPr>
          <p:cNvPr name="Group 9" id="9"/>
          <p:cNvGrpSpPr/>
          <p:nvPr/>
        </p:nvGrpSpPr>
        <p:grpSpPr>
          <a:xfrm rot="0">
            <a:off x="9981212" y="3767100"/>
            <a:ext cx="3314591" cy="3326378"/>
            <a:chOff x="0" y="0"/>
            <a:chExt cx="4872604" cy="4889931"/>
          </a:xfrm>
        </p:grpSpPr>
        <p:sp>
          <p:nvSpPr>
            <p:cNvPr name="Freeform 10" id="10"/>
            <p:cNvSpPr/>
            <p:nvPr/>
          </p:nvSpPr>
          <p:spPr>
            <a:xfrm flipH="false" flipV="false" rot="0">
              <a:off x="0" y="0"/>
              <a:ext cx="4872609" cy="4889881"/>
            </a:xfrm>
            <a:custGeom>
              <a:avLst/>
              <a:gdLst/>
              <a:ahLst/>
              <a:cxnLst/>
              <a:rect r="r" b="b" t="t" l="l"/>
              <a:pathLst>
                <a:path h="4889881" w="4872609">
                  <a:moveTo>
                    <a:pt x="3811016" y="2453640"/>
                  </a:moveTo>
                  <a:cubicBezTo>
                    <a:pt x="3811016" y="3201924"/>
                    <a:pt x="3201924" y="3828415"/>
                    <a:pt x="2436241" y="3828415"/>
                  </a:cubicBezTo>
                  <a:cubicBezTo>
                    <a:pt x="1687957" y="3828415"/>
                    <a:pt x="1061466" y="3201924"/>
                    <a:pt x="1061466" y="2453640"/>
                  </a:cubicBezTo>
                  <a:cubicBezTo>
                    <a:pt x="1061466" y="1687957"/>
                    <a:pt x="1687957" y="1078865"/>
                    <a:pt x="2436241" y="1078865"/>
                  </a:cubicBezTo>
                  <a:cubicBezTo>
                    <a:pt x="2436241" y="0"/>
                    <a:pt x="2436241" y="0"/>
                    <a:pt x="2436241" y="0"/>
                  </a:cubicBezTo>
                  <a:cubicBezTo>
                    <a:pt x="1096391" y="0"/>
                    <a:pt x="0" y="1096264"/>
                    <a:pt x="0" y="2453640"/>
                  </a:cubicBezTo>
                  <a:cubicBezTo>
                    <a:pt x="0" y="3793617"/>
                    <a:pt x="1096391" y="4889881"/>
                    <a:pt x="2436241" y="4889881"/>
                  </a:cubicBezTo>
                  <a:cubicBezTo>
                    <a:pt x="3776091" y="4889881"/>
                    <a:pt x="4872609" y="3793617"/>
                    <a:pt x="4872609" y="2453640"/>
                  </a:cubicBezTo>
                  <a:lnTo>
                    <a:pt x="3811016" y="2453640"/>
                  </a:lnTo>
                  <a:close/>
                </a:path>
              </a:pathLst>
            </a:custGeom>
            <a:solidFill>
              <a:srgbClr val="000000">
                <a:alpha val="16863"/>
              </a:srgbClr>
            </a:solidFill>
          </p:spPr>
        </p:sp>
      </p:grpSp>
      <p:grpSp>
        <p:nvGrpSpPr>
          <p:cNvPr name="Group 11" id="11"/>
          <p:cNvGrpSpPr/>
          <p:nvPr/>
        </p:nvGrpSpPr>
        <p:grpSpPr>
          <a:xfrm rot="0">
            <a:off x="12548713" y="6337440"/>
            <a:ext cx="3314591" cy="3315573"/>
            <a:chOff x="0" y="0"/>
            <a:chExt cx="4872604" cy="4874047"/>
          </a:xfrm>
        </p:grpSpPr>
        <p:sp>
          <p:nvSpPr>
            <p:cNvPr name="Freeform 12" id="12"/>
            <p:cNvSpPr/>
            <p:nvPr/>
          </p:nvSpPr>
          <p:spPr>
            <a:xfrm flipH="false" flipV="false" rot="0">
              <a:off x="0" y="0"/>
              <a:ext cx="4872482" cy="4874006"/>
            </a:xfrm>
            <a:custGeom>
              <a:avLst/>
              <a:gdLst/>
              <a:ahLst/>
              <a:cxnLst/>
              <a:rect r="r" b="b" t="t" l="l"/>
              <a:pathLst>
                <a:path h="4874006" w="4872482">
                  <a:moveTo>
                    <a:pt x="3811016" y="2437003"/>
                  </a:moveTo>
                  <a:cubicBezTo>
                    <a:pt x="3811016" y="3202940"/>
                    <a:pt x="3201924" y="3812159"/>
                    <a:pt x="2436241" y="3812159"/>
                  </a:cubicBezTo>
                  <a:cubicBezTo>
                    <a:pt x="1687957" y="3812159"/>
                    <a:pt x="1061466" y="3202940"/>
                    <a:pt x="1061466" y="2437003"/>
                  </a:cubicBezTo>
                  <a:cubicBezTo>
                    <a:pt x="1061466" y="1688465"/>
                    <a:pt x="1687957" y="1061847"/>
                    <a:pt x="2436241" y="1061847"/>
                  </a:cubicBezTo>
                  <a:cubicBezTo>
                    <a:pt x="2436241" y="0"/>
                    <a:pt x="2436241" y="0"/>
                    <a:pt x="2436241" y="0"/>
                  </a:cubicBezTo>
                  <a:cubicBezTo>
                    <a:pt x="1096391" y="0"/>
                    <a:pt x="0" y="1096645"/>
                    <a:pt x="0" y="2437003"/>
                  </a:cubicBezTo>
                  <a:cubicBezTo>
                    <a:pt x="0" y="3777361"/>
                    <a:pt x="1096391" y="4874006"/>
                    <a:pt x="2436241" y="4874006"/>
                  </a:cubicBezTo>
                  <a:cubicBezTo>
                    <a:pt x="3776091" y="4874006"/>
                    <a:pt x="4872482" y="3777361"/>
                    <a:pt x="4872482" y="2437003"/>
                  </a:cubicBezTo>
                  <a:lnTo>
                    <a:pt x="3811016" y="2437003"/>
                  </a:lnTo>
                  <a:close/>
                </a:path>
              </a:pathLst>
            </a:custGeom>
            <a:solidFill>
              <a:srgbClr val="000000">
                <a:alpha val="16863"/>
              </a:srgbClr>
            </a:solidFill>
          </p:spPr>
        </p:sp>
      </p:grpSp>
      <p:grpSp>
        <p:nvGrpSpPr>
          <p:cNvPr name="Group 13" id="13"/>
          <p:cNvGrpSpPr/>
          <p:nvPr/>
        </p:nvGrpSpPr>
        <p:grpSpPr>
          <a:xfrm rot="0">
            <a:off x="10878301" y="4617656"/>
            <a:ext cx="1520413" cy="1520413"/>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0000">
                    <a:alpha val="100000"/>
                  </a:srgbClr>
                </a:gs>
                <a:gs pos="100000">
                  <a:srgbClr val="555555">
                    <a:alpha val="100000"/>
                  </a:srgbClr>
                </a:gs>
              </a:gsLst>
              <a:lin ang="0"/>
            </a:gradFill>
          </p:spPr>
        </p:sp>
        <p:sp>
          <p:nvSpPr>
            <p:cNvPr name="TextBox 15" id="15"/>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16" id="16"/>
          <p:cNvGrpSpPr/>
          <p:nvPr/>
        </p:nvGrpSpPr>
        <p:grpSpPr>
          <a:xfrm rot="0">
            <a:off x="13469664" y="7244657"/>
            <a:ext cx="1522475" cy="1522475"/>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0000">
                    <a:alpha val="100000"/>
                  </a:srgbClr>
                </a:gs>
                <a:gs pos="100000">
                  <a:srgbClr val="555555">
                    <a:alpha val="100000"/>
                  </a:srgbClr>
                </a:gs>
              </a:gsLst>
              <a:lin ang="0"/>
            </a:gradFill>
          </p:spPr>
        </p:sp>
        <p:sp>
          <p:nvSpPr>
            <p:cNvPr name="TextBox 18" id="18"/>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19" id="19"/>
          <p:cNvGrpSpPr/>
          <p:nvPr/>
        </p:nvGrpSpPr>
        <p:grpSpPr>
          <a:xfrm rot="0">
            <a:off x="13447581" y="4617656"/>
            <a:ext cx="1566642" cy="1566642"/>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0000">
                    <a:alpha val="100000"/>
                  </a:srgbClr>
                </a:gs>
                <a:gs pos="100000">
                  <a:srgbClr val="555555">
                    <a:alpha val="100000"/>
                  </a:srgbClr>
                </a:gs>
              </a:gsLst>
              <a:lin ang="0"/>
            </a:gradFill>
          </p:spPr>
        </p:sp>
        <p:sp>
          <p:nvSpPr>
            <p:cNvPr name="TextBox 21" id="21"/>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22" id="22"/>
          <p:cNvSpPr/>
          <p:nvPr/>
        </p:nvSpPr>
        <p:spPr>
          <a:xfrm flipH="false" flipV="false" rot="0">
            <a:off x="11135381" y="4897605"/>
            <a:ext cx="1006253" cy="960515"/>
          </a:xfrm>
          <a:custGeom>
            <a:avLst/>
            <a:gdLst/>
            <a:ahLst/>
            <a:cxnLst/>
            <a:rect r="r" b="b" t="t" l="l"/>
            <a:pathLst>
              <a:path h="960515" w="1006253">
                <a:moveTo>
                  <a:pt x="0" y="0"/>
                </a:moveTo>
                <a:lnTo>
                  <a:pt x="1006253" y="0"/>
                </a:lnTo>
                <a:lnTo>
                  <a:pt x="1006253" y="960515"/>
                </a:lnTo>
                <a:lnTo>
                  <a:pt x="0" y="9605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3" id="23"/>
          <p:cNvSpPr/>
          <p:nvPr/>
        </p:nvSpPr>
        <p:spPr>
          <a:xfrm flipH="false" flipV="false" rot="0">
            <a:off x="13779447" y="4906117"/>
            <a:ext cx="902910" cy="916237"/>
          </a:xfrm>
          <a:custGeom>
            <a:avLst/>
            <a:gdLst/>
            <a:ahLst/>
            <a:cxnLst/>
            <a:rect r="r" b="b" t="t" l="l"/>
            <a:pathLst>
              <a:path h="916237" w="902910">
                <a:moveTo>
                  <a:pt x="0" y="0"/>
                </a:moveTo>
                <a:lnTo>
                  <a:pt x="902910" y="0"/>
                </a:lnTo>
                <a:lnTo>
                  <a:pt x="902910" y="916237"/>
                </a:lnTo>
                <a:lnTo>
                  <a:pt x="0" y="91623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4" id="24"/>
          <p:cNvSpPr txBox="true"/>
          <p:nvPr/>
        </p:nvSpPr>
        <p:spPr>
          <a:xfrm rot="0">
            <a:off x="1663813" y="1725604"/>
            <a:ext cx="9308329" cy="812989"/>
          </a:xfrm>
          <a:prstGeom prst="rect">
            <a:avLst/>
          </a:prstGeom>
        </p:spPr>
        <p:txBody>
          <a:bodyPr anchor="t" rtlCol="false" tIns="0" lIns="0" bIns="0" rIns="0">
            <a:spAutoFit/>
          </a:bodyPr>
          <a:lstStyle/>
          <a:p>
            <a:pPr algn="ctr" marL="0" indent="0" lvl="0">
              <a:lnSpc>
                <a:spcPts val="6548"/>
              </a:lnSpc>
              <a:spcBef>
                <a:spcPct val="0"/>
              </a:spcBef>
            </a:pPr>
            <a:r>
              <a:rPr lang="en-US" sz="4745" spc="37">
                <a:solidFill>
                  <a:srgbClr val="FFFFFF"/>
                </a:solidFill>
                <a:latin typeface="Archivo Black"/>
                <a:ea typeface="Archivo Black"/>
                <a:cs typeface="Archivo Black"/>
                <a:sym typeface="Archivo Black"/>
              </a:rPr>
              <a:t>VISSION</a:t>
            </a:r>
          </a:p>
        </p:txBody>
      </p:sp>
      <p:grpSp>
        <p:nvGrpSpPr>
          <p:cNvPr name="Group 25" id="25"/>
          <p:cNvGrpSpPr/>
          <p:nvPr/>
        </p:nvGrpSpPr>
        <p:grpSpPr>
          <a:xfrm rot="0">
            <a:off x="916860" y="3148979"/>
            <a:ext cx="5689104" cy="275488"/>
            <a:chOff x="0" y="0"/>
            <a:chExt cx="4519796" cy="218865"/>
          </a:xfrm>
        </p:grpSpPr>
        <p:sp>
          <p:nvSpPr>
            <p:cNvPr name="Freeform 26" id="26"/>
            <p:cNvSpPr/>
            <p:nvPr/>
          </p:nvSpPr>
          <p:spPr>
            <a:xfrm flipH="false" flipV="false" rot="0">
              <a:off x="0" y="0"/>
              <a:ext cx="4519796" cy="218865"/>
            </a:xfrm>
            <a:custGeom>
              <a:avLst/>
              <a:gdLst/>
              <a:ahLst/>
              <a:cxnLst/>
              <a:rect r="r" b="b" t="t" l="l"/>
              <a:pathLst>
                <a:path h="218865" w="4519796">
                  <a:moveTo>
                    <a:pt x="4316596" y="0"/>
                  </a:moveTo>
                  <a:lnTo>
                    <a:pt x="0" y="0"/>
                  </a:lnTo>
                  <a:lnTo>
                    <a:pt x="203200" y="218865"/>
                  </a:lnTo>
                  <a:lnTo>
                    <a:pt x="4519796" y="218865"/>
                  </a:lnTo>
                  <a:lnTo>
                    <a:pt x="4316596" y="0"/>
                  </a:lnTo>
                  <a:close/>
                </a:path>
              </a:pathLst>
            </a:custGeom>
            <a:solidFill>
              <a:srgbClr val="727070"/>
            </a:solidFill>
            <a:ln cap="sq">
              <a:noFill/>
              <a:prstDash val="solid"/>
              <a:miter/>
            </a:ln>
          </p:spPr>
        </p:sp>
        <p:sp>
          <p:nvSpPr>
            <p:cNvPr name="TextBox 27" id="27"/>
            <p:cNvSpPr txBox="true"/>
            <p:nvPr/>
          </p:nvSpPr>
          <p:spPr>
            <a:xfrm>
              <a:off x="101600" y="-19050"/>
              <a:ext cx="4316596" cy="237915"/>
            </a:xfrm>
            <a:prstGeom prst="rect">
              <a:avLst/>
            </a:prstGeom>
          </p:spPr>
          <p:txBody>
            <a:bodyPr anchor="ctr" rtlCol="false" tIns="50800" lIns="50800" bIns="50800" rIns="50800"/>
            <a:lstStyle/>
            <a:p>
              <a:pPr algn="ctr" marL="0" indent="0" lvl="0">
                <a:lnSpc>
                  <a:spcPts val="2859"/>
                </a:lnSpc>
                <a:spcBef>
                  <a:spcPct val="0"/>
                </a:spcBef>
              </a:pPr>
            </a:p>
          </p:txBody>
        </p:sp>
      </p:grpSp>
      <p:grpSp>
        <p:nvGrpSpPr>
          <p:cNvPr name="Group 28" id="28"/>
          <p:cNvGrpSpPr/>
          <p:nvPr/>
        </p:nvGrpSpPr>
        <p:grpSpPr>
          <a:xfrm rot="0">
            <a:off x="12085550" y="-131220"/>
            <a:ext cx="9534019" cy="1112295"/>
            <a:chOff x="0" y="0"/>
            <a:chExt cx="1876002" cy="218865"/>
          </a:xfrm>
        </p:grpSpPr>
        <p:sp>
          <p:nvSpPr>
            <p:cNvPr name="Freeform 29" id="29"/>
            <p:cNvSpPr/>
            <p:nvPr/>
          </p:nvSpPr>
          <p:spPr>
            <a:xfrm flipH="false" flipV="false" rot="0">
              <a:off x="0" y="0"/>
              <a:ext cx="1876002" cy="218865"/>
            </a:xfrm>
            <a:custGeom>
              <a:avLst/>
              <a:gdLst/>
              <a:ahLst/>
              <a:cxnLst/>
              <a:rect r="r" b="b" t="t" l="l"/>
              <a:pathLst>
                <a:path h="218865" w="1876002">
                  <a:moveTo>
                    <a:pt x="1672802" y="0"/>
                  </a:moveTo>
                  <a:lnTo>
                    <a:pt x="0" y="0"/>
                  </a:lnTo>
                  <a:lnTo>
                    <a:pt x="203200" y="218865"/>
                  </a:lnTo>
                  <a:lnTo>
                    <a:pt x="1876002" y="218865"/>
                  </a:lnTo>
                  <a:lnTo>
                    <a:pt x="1672802" y="0"/>
                  </a:lnTo>
                  <a:close/>
                </a:path>
              </a:pathLst>
            </a:custGeom>
            <a:solidFill>
              <a:srgbClr val="363636"/>
            </a:solidFill>
            <a:ln cap="sq">
              <a:noFill/>
              <a:prstDash val="solid"/>
              <a:miter/>
            </a:ln>
          </p:spPr>
        </p:sp>
        <p:sp>
          <p:nvSpPr>
            <p:cNvPr name="TextBox 30" id="30"/>
            <p:cNvSpPr txBox="true"/>
            <p:nvPr/>
          </p:nvSpPr>
          <p:spPr>
            <a:xfrm>
              <a:off x="101600" y="-19050"/>
              <a:ext cx="1672802" cy="237915"/>
            </a:xfrm>
            <a:prstGeom prst="rect">
              <a:avLst/>
            </a:prstGeom>
          </p:spPr>
          <p:txBody>
            <a:bodyPr anchor="ctr" rtlCol="false" tIns="50800" lIns="50800" bIns="50800" rIns="50800"/>
            <a:lstStyle/>
            <a:p>
              <a:pPr algn="ctr" marL="0" indent="0" lvl="0">
                <a:lnSpc>
                  <a:spcPts val="2859"/>
                </a:lnSpc>
                <a:spcBef>
                  <a:spcPct val="0"/>
                </a:spcBef>
              </a:pPr>
            </a:p>
          </p:txBody>
        </p:sp>
      </p:grpSp>
      <p:sp>
        <p:nvSpPr>
          <p:cNvPr name="AutoShape 31" id="31"/>
          <p:cNvSpPr/>
          <p:nvPr/>
        </p:nvSpPr>
        <p:spPr>
          <a:xfrm>
            <a:off x="-715490" y="962025"/>
            <a:ext cx="12921291" cy="0"/>
          </a:xfrm>
          <a:prstGeom prst="line">
            <a:avLst/>
          </a:prstGeom>
          <a:ln cap="flat" w="38100">
            <a:solidFill>
              <a:srgbClr val="000000"/>
            </a:solidFill>
            <a:prstDash val="solid"/>
            <a:headEnd type="none" len="sm" w="sm"/>
            <a:tailEnd type="none" len="sm" w="sm"/>
          </a:ln>
        </p:spPr>
      </p:sp>
      <p:sp>
        <p:nvSpPr>
          <p:cNvPr name="Freeform 32" id="32"/>
          <p:cNvSpPr/>
          <p:nvPr/>
        </p:nvSpPr>
        <p:spPr>
          <a:xfrm flipH="false" flipV="false" rot="0">
            <a:off x="13779447" y="7532947"/>
            <a:ext cx="902910" cy="902910"/>
          </a:xfrm>
          <a:custGeom>
            <a:avLst/>
            <a:gdLst/>
            <a:ahLst/>
            <a:cxnLst/>
            <a:rect r="r" b="b" t="t" l="l"/>
            <a:pathLst>
              <a:path h="902910" w="902910">
                <a:moveTo>
                  <a:pt x="0" y="0"/>
                </a:moveTo>
                <a:lnTo>
                  <a:pt x="902910" y="0"/>
                </a:lnTo>
                <a:lnTo>
                  <a:pt x="902910" y="902910"/>
                </a:lnTo>
                <a:lnTo>
                  <a:pt x="0" y="90291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1111" r="0" b="-61111"/>
            </a:stretch>
          </a:blipFill>
        </p:spPr>
      </p:sp>
      <p:sp>
        <p:nvSpPr>
          <p:cNvPr name="Freeform 3" id="3"/>
          <p:cNvSpPr/>
          <p:nvPr/>
        </p:nvSpPr>
        <p:spPr>
          <a:xfrm flipH="false" flipV="false" rot="0">
            <a:off x="0" y="-4265"/>
            <a:ext cx="18542635" cy="10569161"/>
          </a:xfrm>
          <a:custGeom>
            <a:avLst/>
            <a:gdLst/>
            <a:ahLst/>
            <a:cxnLst/>
            <a:rect r="r" b="b" t="t" l="l"/>
            <a:pathLst>
              <a:path h="10569161" w="18542635">
                <a:moveTo>
                  <a:pt x="0" y="0"/>
                </a:moveTo>
                <a:lnTo>
                  <a:pt x="18542635" y="0"/>
                </a:lnTo>
                <a:lnTo>
                  <a:pt x="18542635" y="10569161"/>
                </a:lnTo>
                <a:lnTo>
                  <a:pt x="0" y="10569161"/>
                </a:lnTo>
                <a:lnTo>
                  <a:pt x="0" y="0"/>
                </a:lnTo>
                <a:close/>
              </a:path>
            </a:pathLst>
          </a:custGeom>
          <a:blipFill>
            <a:blip r:embed="rId3"/>
            <a:stretch>
              <a:fillRect l="0" t="-5643" r="0" b="-5643"/>
            </a:stretch>
          </a:blipFill>
        </p:spPr>
      </p:sp>
      <p:grpSp>
        <p:nvGrpSpPr>
          <p:cNvPr name="Group 4" id="4"/>
          <p:cNvGrpSpPr/>
          <p:nvPr/>
        </p:nvGrpSpPr>
        <p:grpSpPr>
          <a:xfrm rot="0">
            <a:off x="1357312" y="1028700"/>
            <a:ext cx="15591759" cy="8229600"/>
            <a:chOff x="0" y="0"/>
            <a:chExt cx="4106471" cy="2167467"/>
          </a:xfrm>
        </p:grpSpPr>
        <p:sp>
          <p:nvSpPr>
            <p:cNvPr name="Freeform 5" id="5"/>
            <p:cNvSpPr/>
            <p:nvPr/>
          </p:nvSpPr>
          <p:spPr>
            <a:xfrm flipH="false" flipV="false" rot="0">
              <a:off x="0" y="0"/>
              <a:ext cx="4106471" cy="2167467"/>
            </a:xfrm>
            <a:custGeom>
              <a:avLst/>
              <a:gdLst/>
              <a:ahLst/>
              <a:cxnLst/>
              <a:rect r="r" b="b" t="t" l="l"/>
              <a:pathLst>
                <a:path h="2167467" w="4106471">
                  <a:moveTo>
                    <a:pt x="12413" y="0"/>
                  </a:moveTo>
                  <a:lnTo>
                    <a:pt x="4094058" y="0"/>
                  </a:lnTo>
                  <a:cubicBezTo>
                    <a:pt x="4100914" y="0"/>
                    <a:pt x="4106471" y="5558"/>
                    <a:pt x="4106471" y="12413"/>
                  </a:cubicBezTo>
                  <a:lnTo>
                    <a:pt x="4106471" y="2155053"/>
                  </a:lnTo>
                  <a:cubicBezTo>
                    <a:pt x="4106471" y="2158346"/>
                    <a:pt x="4105164" y="2161503"/>
                    <a:pt x="4102836" y="2163831"/>
                  </a:cubicBezTo>
                  <a:cubicBezTo>
                    <a:pt x="4100507" y="2166159"/>
                    <a:pt x="4097350" y="2167467"/>
                    <a:pt x="4094058" y="2167467"/>
                  </a:cubicBezTo>
                  <a:lnTo>
                    <a:pt x="12413" y="2167467"/>
                  </a:lnTo>
                  <a:cubicBezTo>
                    <a:pt x="9121" y="2167467"/>
                    <a:pt x="5964" y="2166159"/>
                    <a:pt x="3636" y="2163831"/>
                  </a:cubicBezTo>
                  <a:cubicBezTo>
                    <a:pt x="1308" y="2161503"/>
                    <a:pt x="0" y="2158346"/>
                    <a:pt x="0" y="2155053"/>
                  </a:cubicBezTo>
                  <a:lnTo>
                    <a:pt x="0" y="12413"/>
                  </a:lnTo>
                  <a:cubicBezTo>
                    <a:pt x="0" y="9121"/>
                    <a:pt x="1308" y="5964"/>
                    <a:pt x="3636" y="3636"/>
                  </a:cubicBezTo>
                  <a:cubicBezTo>
                    <a:pt x="5964" y="1308"/>
                    <a:pt x="9121" y="0"/>
                    <a:pt x="12413" y="0"/>
                  </a:cubicBezTo>
                  <a:close/>
                </a:path>
              </a:pathLst>
            </a:custGeom>
            <a:solidFill>
              <a:srgbClr val="FFFFFF">
                <a:alpha val="86667"/>
              </a:srgbClr>
            </a:solidFill>
          </p:spPr>
        </p:sp>
        <p:sp>
          <p:nvSpPr>
            <p:cNvPr name="TextBox 6" id="6"/>
            <p:cNvSpPr txBox="true"/>
            <p:nvPr/>
          </p:nvSpPr>
          <p:spPr>
            <a:xfrm>
              <a:off x="0" y="-19050"/>
              <a:ext cx="4106471" cy="2186517"/>
            </a:xfrm>
            <a:prstGeom prst="rect">
              <a:avLst/>
            </a:prstGeom>
          </p:spPr>
          <p:txBody>
            <a:bodyPr anchor="ctr" rtlCol="false" tIns="50800" lIns="50800" bIns="50800" rIns="50800"/>
            <a:lstStyle/>
            <a:p>
              <a:pPr algn="ctr">
                <a:lnSpc>
                  <a:spcPts val="2859"/>
                </a:lnSpc>
              </a:pPr>
            </a:p>
          </p:txBody>
        </p:sp>
      </p:grpSp>
      <p:grpSp>
        <p:nvGrpSpPr>
          <p:cNvPr name="Group 7" id="7"/>
          <p:cNvGrpSpPr/>
          <p:nvPr/>
        </p:nvGrpSpPr>
        <p:grpSpPr>
          <a:xfrm rot="0">
            <a:off x="2276363" y="1263367"/>
            <a:ext cx="3086100" cy="3154965"/>
            <a:chOff x="0" y="0"/>
            <a:chExt cx="812800" cy="830937"/>
          </a:xfrm>
        </p:grpSpPr>
        <p:sp>
          <p:nvSpPr>
            <p:cNvPr name="Freeform 8" id="8"/>
            <p:cNvSpPr/>
            <p:nvPr/>
          </p:nvSpPr>
          <p:spPr>
            <a:xfrm flipH="false" flipV="false" rot="0">
              <a:off x="0" y="0"/>
              <a:ext cx="812800" cy="830937"/>
            </a:xfrm>
            <a:custGeom>
              <a:avLst/>
              <a:gdLst/>
              <a:ahLst/>
              <a:cxnLst/>
              <a:rect r="r" b="b" t="t" l="l"/>
              <a:pathLst>
                <a:path h="830937" w="812800">
                  <a:moveTo>
                    <a:pt x="50173" y="0"/>
                  </a:moveTo>
                  <a:lnTo>
                    <a:pt x="762627" y="0"/>
                  </a:lnTo>
                  <a:cubicBezTo>
                    <a:pt x="775934" y="0"/>
                    <a:pt x="788695" y="5286"/>
                    <a:pt x="798105" y="14695"/>
                  </a:cubicBezTo>
                  <a:cubicBezTo>
                    <a:pt x="807514" y="24105"/>
                    <a:pt x="812800" y="36866"/>
                    <a:pt x="812800" y="50173"/>
                  </a:cubicBezTo>
                  <a:lnTo>
                    <a:pt x="812800" y="780764"/>
                  </a:lnTo>
                  <a:cubicBezTo>
                    <a:pt x="812800" y="808474"/>
                    <a:pt x="790337" y="830937"/>
                    <a:pt x="762627" y="830937"/>
                  </a:cubicBezTo>
                  <a:lnTo>
                    <a:pt x="50173" y="830937"/>
                  </a:lnTo>
                  <a:cubicBezTo>
                    <a:pt x="36866" y="830937"/>
                    <a:pt x="24105" y="825651"/>
                    <a:pt x="14695" y="816242"/>
                  </a:cubicBezTo>
                  <a:cubicBezTo>
                    <a:pt x="5286" y="806833"/>
                    <a:pt x="0" y="794071"/>
                    <a:pt x="0" y="780764"/>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cap="sq">
              <a:solidFill>
                <a:srgbClr val="000000"/>
              </a:solidFill>
              <a:prstDash val="solid"/>
              <a:miter/>
            </a:ln>
          </p:spPr>
        </p:sp>
        <p:sp>
          <p:nvSpPr>
            <p:cNvPr name="TextBox 9" id="9"/>
            <p:cNvSpPr txBox="true"/>
            <p:nvPr/>
          </p:nvSpPr>
          <p:spPr>
            <a:xfrm>
              <a:off x="0" y="-19050"/>
              <a:ext cx="812800" cy="849987"/>
            </a:xfrm>
            <a:prstGeom prst="rect">
              <a:avLst/>
            </a:prstGeom>
          </p:spPr>
          <p:txBody>
            <a:bodyPr anchor="ctr" rtlCol="false" tIns="50800" lIns="50800" bIns="50800" rIns="50800"/>
            <a:lstStyle/>
            <a:p>
              <a:pPr algn="ctr">
                <a:lnSpc>
                  <a:spcPts val="2859"/>
                </a:lnSpc>
              </a:pPr>
            </a:p>
          </p:txBody>
        </p:sp>
      </p:grpSp>
      <p:sp>
        <p:nvSpPr>
          <p:cNvPr name="TextBox 10" id="10"/>
          <p:cNvSpPr txBox="true"/>
          <p:nvPr/>
        </p:nvSpPr>
        <p:spPr>
          <a:xfrm rot="0">
            <a:off x="3690980" y="1702311"/>
            <a:ext cx="10906040" cy="815441"/>
          </a:xfrm>
          <a:prstGeom prst="rect">
            <a:avLst/>
          </a:prstGeom>
        </p:spPr>
        <p:txBody>
          <a:bodyPr anchor="t" rtlCol="false" tIns="0" lIns="0" bIns="0" rIns="0">
            <a:spAutoFit/>
          </a:bodyPr>
          <a:lstStyle/>
          <a:p>
            <a:pPr algn="ctr" marL="0" indent="0" lvl="0">
              <a:lnSpc>
                <a:spcPts val="6548"/>
              </a:lnSpc>
              <a:spcBef>
                <a:spcPct val="0"/>
              </a:spcBef>
            </a:pPr>
            <a:r>
              <a:rPr lang="en-US" sz="4745" spc="37" strike="noStrike" u="none">
                <a:solidFill>
                  <a:srgbClr val="010101"/>
                </a:solidFill>
                <a:latin typeface="Archivo Black"/>
                <a:ea typeface="Archivo Black"/>
                <a:cs typeface="Archivo Black"/>
                <a:sym typeface="Archivo Black"/>
              </a:rPr>
              <a:t>VALUES</a:t>
            </a:r>
          </a:p>
        </p:txBody>
      </p:sp>
      <p:sp>
        <p:nvSpPr>
          <p:cNvPr name="TextBox 11" id="11"/>
          <p:cNvSpPr txBox="true"/>
          <p:nvPr/>
        </p:nvSpPr>
        <p:spPr>
          <a:xfrm rot="0">
            <a:off x="2147930" y="6987167"/>
            <a:ext cx="2722103" cy="1011317"/>
          </a:xfrm>
          <a:prstGeom prst="rect">
            <a:avLst/>
          </a:prstGeom>
        </p:spPr>
        <p:txBody>
          <a:bodyPr anchor="t" rtlCol="false" tIns="0" lIns="0" bIns="0" rIns="0">
            <a:spAutoFit/>
          </a:bodyPr>
          <a:lstStyle/>
          <a:p>
            <a:pPr algn="ctr">
              <a:lnSpc>
                <a:spcPts val="2774"/>
              </a:lnSpc>
            </a:pPr>
            <a:r>
              <a:rPr lang="en-US" sz="2010" spc="197">
                <a:solidFill>
                  <a:srgbClr val="231F20"/>
                </a:solidFill>
                <a:latin typeface="Montserrat"/>
                <a:ea typeface="Montserrat"/>
                <a:cs typeface="Montserrat"/>
                <a:sym typeface="Montserrat"/>
              </a:rPr>
              <a:t>Be privileged to serve</a:t>
            </a:r>
          </a:p>
          <a:p>
            <a:pPr algn="ctr">
              <a:lnSpc>
                <a:spcPts val="2774"/>
              </a:lnSpc>
            </a:pPr>
          </a:p>
        </p:txBody>
      </p:sp>
      <p:sp>
        <p:nvSpPr>
          <p:cNvPr name="TextBox 12" id="12"/>
          <p:cNvSpPr txBox="true"/>
          <p:nvPr/>
        </p:nvSpPr>
        <p:spPr>
          <a:xfrm rot="0">
            <a:off x="10208079" y="7213409"/>
            <a:ext cx="2722103" cy="1011317"/>
          </a:xfrm>
          <a:prstGeom prst="rect">
            <a:avLst/>
          </a:prstGeom>
        </p:spPr>
        <p:txBody>
          <a:bodyPr anchor="t" rtlCol="false" tIns="0" lIns="0" bIns="0" rIns="0">
            <a:spAutoFit/>
          </a:bodyPr>
          <a:lstStyle/>
          <a:p>
            <a:pPr algn="ctr">
              <a:lnSpc>
                <a:spcPts val="2774"/>
              </a:lnSpc>
            </a:pPr>
            <a:r>
              <a:rPr lang="en-US" sz="2010" spc="197">
                <a:solidFill>
                  <a:srgbClr val="231F20"/>
                </a:solidFill>
                <a:latin typeface="Montserrat"/>
                <a:ea typeface="Montserrat"/>
                <a:cs typeface="Montserrat"/>
                <a:sym typeface="Montserrat"/>
              </a:rPr>
              <a:t>Be an exceptional team member</a:t>
            </a:r>
          </a:p>
          <a:p>
            <a:pPr algn="ctr">
              <a:lnSpc>
                <a:spcPts val="2774"/>
              </a:lnSpc>
            </a:pPr>
          </a:p>
        </p:txBody>
      </p:sp>
      <p:sp>
        <p:nvSpPr>
          <p:cNvPr name="TextBox 13" id="13"/>
          <p:cNvSpPr txBox="true"/>
          <p:nvPr/>
        </p:nvSpPr>
        <p:spPr>
          <a:xfrm rot="0">
            <a:off x="13235969" y="2802749"/>
            <a:ext cx="2722103" cy="1511570"/>
          </a:xfrm>
          <a:prstGeom prst="rect">
            <a:avLst/>
          </a:prstGeom>
        </p:spPr>
        <p:txBody>
          <a:bodyPr anchor="t" rtlCol="false" tIns="0" lIns="0" bIns="0" rIns="0">
            <a:spAutoFit/>
          </a:bodyPr>
          <a:lstStyle/>
          <a:p>
            <a:pPr algn="ctr">
              <a:lnSpc>
                <a:spcPts val="3050"/>
              </a:lnSpc>
            </a:pPr>
            <a:r>
              <a:rPr lang="en-US" sz="2210" spc="216">
                <a:solidFill>
                  <a:srgbClr val="231F20"/>
                </a:solidFill>
                <a:latin typeface="Montserrat"/>
                <a:ea typeface="Montserrat"/>
                <a:cs typeface="Montserrat"/>
                <a:sym typeface="Montserrat"/>
              </a:rPr>
              <a:t>Be driven for excellent results</a:t>
            </a:r>
          </a:p>
          <a:p>
            <a:pPr algn="ctr">
              <a:lnSpc>
                <a:spcPts val="3050"/>
              </a:lnSpc>
            </a:pPr>
          </a:p>
        </p:txBody>
      </p:sp>
      <p:sp>
        <p:nvSpPr>
          <p:cNvPr name="Freeform 14" id="14"/>
          <p:cNvSpPr/>
          <p:nvPr/>
        </p:nvSpPr>
        <p:spPr>
          <a:xfrm flipH="false" flipV="false" rot="0">
            <a:off x="3296193" y="1541873"/>
            <a:ext cx="789574" cy="975879"/>
          </a:xfrm>
          <a:custGeom>
            <a:avLst/>
            <a:gdLst/>
            <a:ahLst/>
            <a:cxnLst/>
            <a:rect r="r" b="b" t="t" l="l"/>
            <a:pathLst>
              <a:path h="975879" w="789574">
                <a:moveTo>
                  <a:pt x="0" y="0"/>
                </a:moveTo>
                <a:lnTo>
                  <a:pt x="789574" y="0"/>
                </a:lnTo>
                <a:lnTo>
                  <a:pt x="789574" y="975879"/>
                </a:lnTo>
                <a:lnTo>
                  <a:pt x="0" y="97587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0">
            <a:off x="10870458" y="5428637"/>
            <a:ext cx="1397344" cy="1049278"/>
          </a:xfrm>
          <a:custGeom>
            <a:avLst/>
            <a:gdLst/>
            <a:ahLst/>
            <a:cxnLst/>
            <a:rect r="r" b="b" t="t" l="l"/>
            <a:pathLst>
              <a:path h="1049278" w="1397344">
                <a:moveTo>
                  <a:pt x="0" y="0"/>
                </a:moveTo>
                <a:lnTo>
                  <a:pt x="1397344" y="0"/>
                </a:lnTo>
                <a:lnTo>
                  <a:pt x="1397344" y="1049278"/>
                </a:lnTo>
                <a:lnTo>
                  <a:pt x="0" y="104927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0">
            <a:off x="14114982" y="1539445"/>
            <a:ext cx="964077" cy="978307"/>
          </a:xfrm>
          <a:custGeom>
            <a:avLst/>
            <a:gdLst/>
            <a:ahLst/>
            <a:cxnLst/>
            <a:rect r="r" b="b" t="t" l="l"/>
            <a:pathLst>
              <a:path h="978307" w="964077">
                <a:moveTo>
                  <a:pt x="0" y="0"/>
                </a:moveTo>
                <a:lnTo>
                  <a:pt x="964077" y="0"/>
                </a:lnTo>
                <a:lnTo>
                  <a:pt x="964077" y="978307"/>
                </a:lnTo>
                <a:lnTo>
                  <a:pt x="0" y="97830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p:cNvSpPr/>
          <p:nvPr/>
        </p:nvSpPr>
        <p:spPr>
          <a:xfrm flipH="false" flipV="false" rot="0">
            <a:off x="3151434" y="5416481"/>
            <a:ext cx="1079092" cy="1061434"/>
          </a:xfrm>
          <a:custGeom>
            <a:avLst/>
            <a:gdLst/>
            <a:ahLst/>
            <a:cxnLst/>
            <a:rect r="r" b="b" t="t" l="l"/>
            <a:pathLst>
              <a:path h="1061434" w="1079092">
                <a:moveTo>
                  <a:pt x="0" y="0"/>
                </a:moveTo>
                <a:lnTo>
                  <a:pt x="1079092" y="0"/>
                </a:lnTo>
                <a:lnTo>
                  <a:pt x="1079092" y="1061434"/>
                </a:lnTo>
                <a:lnTo>
                  <a:pt x="0" y="106143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8" id="18"/>
          <p:cNvGrpSpPr/>
          <p:nvPr/>
        </p:nvGrpSpPr>
        <p:grpSpPr>
          <a:xfrm rot="0">
            <a:off x="2147930" y="5069761"/>
            <a:ext cx="3086100" cy="3154965"/>
            <a:chOff x="0" y="0"/>
            <a:chExt cx="812800" cy="830937"/>
          </a:xfrm>
        </p:grpSpPr>
        <p:sp>
          <p:nvSpPr>
            <p:cNvPr name="Freeform 19" id="19"/>
            <p:cNvSpPr/>
            <p:nvPr/>
          </p:nvSpPr>
          <p:spPr>
            <a:xfrm flipH="false" flipV="false" rot="0">
              <a:off x="0" y="0"/>
              <a:ext cx="812800" cy="830937"/>
            </a:xfrm>
            <a:custGeom>
              <a:avLst/>
              <a:gdLst/>
              <a:ahLst/>
              <a:cxnLst/>
              <a:rect r="r" b="b" t="t" l="l"/>
              <a:pathLst>
                <a:path h="830937" w="812800">
                  <a:moveTo>
                    <a:pt x="50173" y="0"/>
                  </a:moveTo>
                  <a:lnTo>
                    <a:pt x="762627" y="0"/>
                  </a:lnTo>
                  <a:cubicBezTo>
                    <a:pt x="775934" y="0"/>
                    <a:pt x="788695" y="5286"/>
                    <a:pt x="798105" y="14695"/>
                  </a:cubicBezTo>
                  <a:cubicBezTo>
                    <a:pt x="807514" y="24105"/>
                    <a:pt x="812800" y="36866"/>
                    <a:pt x="812800" y="50173"/>
                  </a:cubicBezTo>
                  <a:lnTo>
                    <a:pt x="812800" y="780764"/>
                  </a:lnTo>
                  <a:cubicBezTo>
                    <a:pt x="812800" y="808474"/>
                    <a:pt x="790337" y="830937"/>
                    <a:pt x="762627" y="830937"/>
                  </a:cubicBezTo>
                  <a:lnTo>
                    <a:pt x="50173" y="830937"/>
                  </a:lnTo>
                  <a:cubicBezTo>
                    <a:pt x="36866" y="830937"/>
                    <a:pt x="24105" y="825651"/>
                    <a:pt x="14695" y="816242"/>
                  </a:cubicBezTo>
                  <a:cubicBezTo>
                    <a:pt x="5286" y="806833"/>
                    <a:pt x="0" y="794071"/>
                    <a:pt x="0" y="780764"/>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cap="sq">
              <a:solidFill>
                <a:srgbClr val="000000"/>
              </a:solidFill>
              <a:prstDash val="solid"/>
              <a:miter/>
            </a:ln>
          </p:spPr>
        </p:sp>
        <p:sp>
          <p:nvSpPr>
            <p:cNvPr name="TextBox 20" id="20"/>
            <p:cNvSpPr txBox="true"/>
            <p:nvPr/>
          </p:nvSpPr>
          <p:spPr>
            <a:xfrm>
              <a:off x="0" y="-19050"/>
              <a:ext cx="812800" cy="849987"/>
            </a:xfrm>
            <a:prstGeom prst="rect">
              <a:avLst/>
            </a:prstGeom>
          </p:spPr>
          <p:txBody>
            <a:bodyPr anchor="ctr" rtlCol="false" tIns="50800" lIns="50800" bIns="50800" rIns="50800"/>
            <a:lstStyle/>
            <a:p>
              <a:pPr algn="ctr">
                <a:lnSpc>
                  <a:spcPts val="2859"/>
                </a:lnSpc>
              </a:pPr>
            </a:p>
          </p:txBody>
        </p:sp>
      </p:grpSp>
      <p:grpSp>
        <p:nvGrpSpPr>
          <p:cNvPr name="Group 21" id="21"/>
          <p:cNvGrpSpPr/>
          <p:nvPr/>
        </p:nvGrpSpPr>
        <p:grpSpPr>
          <a:xfrm rot="0">
            <a:off x="10026080" y="5143500"/>
            <a:ext cx="3086100" cy="3154965"/>
            <a:chOff x="0" y="0"/>
            <a:chExt cx="812800" cy="830937"/>
          </a:xfrm>
        </p:grpSpPr>
        <p:sp>
          <p:nvSpPr>
            <p:cNvPr name="Freeform 22" id="22"/>
            <p:cNvSpPr/>
            <p:nvPr/>
          </p:nvSpPr>
          <p:spPr>
            <a:xfrm flipH="false" flipV="false" rot="0">
              <a:off x="0" y="0"/>
              <a:ext cx="812800" cy="830937"/>
            </a:xfrm>
            <a:custGeom>
              <a:avLst/>
              <a:gdLst/>
              <a:ahLst/>
              <a:cxnLst/>
              <a:rect r="r" b="b" t="t" l="l"/>
              <a:pathLst>
                <a:path h="830937" w="812800">
                  <a:moveTo>
                    <a:pt x="50173" y="0"/>
                  </a:moveTo>
                  <a:lnTo>
                    <a:pt x="762627" y="0"/>
                  </a:lnTo>
                  <a:cubicBezTo>
                    <a:pt x="775934" y="0"/>
                    <a:pt x="788695" y="5286"/>
                    <a:pt x="798105" y="14695"/>
                  </a:cubicBezTo>
                  <a:cubicBezTo>
                    <a:pt x="807514" y="24105"/>
                    <a:pt x="812800" y="36866"/>
                    <a:pt x="812800" y="50173"/>
                  </a:cubicBezTo>
                  <a:lnTo>
                    <a:pt x="812800" y="780764"/>
                  </a:lnTo>
                  <a:cubicBezTo>
                    <a:pt x="812800" y="808474"/>
                    <a:pt x="790337" y="830937"/>
                    <a:pt x="762627" y="830937"/>
                  </a:cubicBezTo>
                  <a:lnTo>
                    <a:pt x="50173" y="830937"/>
                  </a:lnTo>
                  <a:cubicBezTo>
                    <a:pt x="36866" y="830937"/>
                    <a:pt x="24105" y="825651"/>
                    <a:pt x="14695" y="816242"/>
                  </a:cubicBezTo>
                  <a:cubicBezTo>
                    <a:pt x="5286" y="806833"/>
                    <a:pt x="0" y="794071"/>
                    <a:pt x="0" y="780764"/>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cap="sq">
              <a:solidFill>
                <a:srgbClr val="000000"/>
              </a:solidFill>
              <a:prstDash val="solid"/>
              <a:miter/>
            </a:ln>
          </p:spPr>
        </p:sp>
        <p:sp>
          <p:nvSpPr>
            <p:cNvPr name="TextBox 23" id="23"/>
            <p:cNvSpPr txBox="true"/>
            <p:nvPr/>
          </p:nvSpPr>
          <p:spPr>
            <a:xfrm>
              <a:off x="0" y="-19050"/>
              <a:ext cx="812800" cy="849987"/>
            </a:xfrm>
            <a:prstGeom prst="rect">
              <a:avLst/>
            </a:prstGeom>
          </p:spPr>
          <p:txBody>
            <a:bodyPr anchor="ctr" rtlCol="false" tIns="50800" lIns="50800" bIns="50800" rIns="50800"/>
            <a:lstStyle/>
            <a:p>
              <a:pPr algn="ctr">
                <a:lnSpc>
                  <a:spcPts val="2859"/>
                </a:lnSpc>
              </a:pPr>
            </a:p>
          </p:txBody>
        </p:sp>
      </p:grpSp>
      <p:grpSp>
        <p:nvGrpSpPr>
          <p:cNvPr name="Group 24" id="24"/>
          <p:cNvGrpSpPr/>
          <p:nvPr/>
        </p:nvGrpSpPr>
        <p:grpSpPr>
          <a:xfrm rot="0">
            <a:off x="6057900" y="5143500"/>
            <a:ext cx="3086100" cy="3154965"/>
            <a:chOff x="0" y="0"/>
            <a:chExt cx="812800" cy="830937"/>
          </a:xfrm>
        </p:grpSpPr>
        <p:sp>
          <p:nvSpPr>
            <p:cNvPr name="Freeform 25" id="25"/>
            <p:cNvSpPr/>
            <p:nvPr/>
          </p:nvSpPr>
          <p:spPr>
            <a:xfrm flipH="false" flipV="false" rot="0">
              <a:off x="0" y="0"/>
              <a:ext cx="812800" cy="830937"/>
            </a:xfrm>
            <a:custGeom>
              <a:avLst/>
              <a:gdLst/>
              <a:ahLst/>
              <a:cxnLst/>
              <a:rect r="r" b="b" t="t" l="l"/>
              <a:pathLst>
                <a:path h="830937" w="812800">
                  <a:moveTo>
                    <a:pt x="50173" y="0"/>
                  </a:moveTo>
                  <a:lnTo>
                    <a:pt x="762627" y="0"/>
                  </a:lnTo>
                  <a:cubicBezTo>
                    <a:pt x="775934" y="0"/>
                    <a:pt x="788695" y="5286"/>
                    <a:pt x="798105" y="14695"/>
                  </a:cubicBezTo>
                  <a:cubicBezTo>
                    <a:pt x="807514" y="24105"/>
                    <a:pt x="812800" y="36866"/>
                    <a:pt x="812800" y="50173"/>
                  </a:cubicBezTo>
                  <a:lnTo>
                    <a:pt x="812800" y="780764"/>
                  </a:lnTo>
                  <a:cubicBezTo>
                    <a:pt x="812800" y="808474"/>
                    <a:pt x="790337" y="830937"/>
                    <a:pt x="762627" y="830937"/>
                  </a:cubicBezTo>
                  <a:lnTo>
                    <a:pt x="50173" y="830937"/>
                  </a:lnTo>
                  <a:cubicBezTo>
                    <a:pt x="36866" y="830937"/>
                    <a:pt x="24105" y="825651"/>
                    <a:pt x="14695" y="816242"/>
                  </a:cubicBezTo>
                  <a:cubicBezTo>
                    <a:pt x="5286" y="806833"/>
                    <a:pt x="0" y="794071"/>
                    <a:pt x="0" y="780764"/>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cap="sq">
              <a:solidFill>
                <a:srgbClr val="000000"/>
              </a:solidFill>
              <a:prstDash val="solid"/>
              <a:miter/>
            </a:ln>
          </p:spPr>
        </p:sp>
        <p:sp>
          <p:nvSpPr>
            <p:cNvPr name="TextBox 26" id="26"/>
            <p:cNvSpPr txBox="true"/>
            <p:nvPr/>
          </p:nvSpPr>
          <p:spPr>
            <a:xfrm>
              <a:off x="0" y="-19050"/>
              <a:ext cx="812800" cy="849987"/>
            </a:xfrm>
            <a:prstGeom prst="rect">
              <a:avLst/>
            </a:prstGeom>
          </p:spPr>
          <p:txBody>
            <a:bodyPr anchor="ctr" rtlCol="false" tIns="50800" lIns="50800" bIns="50800" rIns="50800"/>
            <a:lstStyle/>
            <a:p>
              <a:pPr algn="ctr">
                <a:lnSpc>
                  <a:spcPts val="2859"/>
                </a:lnSpc>
              </a:pPr>
            </a:p>
          </p:txBody>
        </p:sp>
      </p:grpSp>
      <p:grpSp>
        <p:nvGrpSpPr>
          <p:cNvPr name="Group 27" id="27"/>
          <p:cNvGrpSpPr/>
          <p:nvPr/>
        </p:nvGrpSpPr>
        <p:grpSpPr>
          <a:xfrm rot="0">
            <a:off x="13053970" y="1263367"/>
            <a:ext cx="3086100" cy="3154965"/>
            <a:chOff x="0" y="0"/>
            <a:chExt cx="812800" cy="830937"/>
          </a:xfrm>
        </p:grpSpPr>
        <p:sp>
          <p:nvSpPr>
            <p:cNvPr name="Freeform 28" id="28"/>
            <p:cNvSpPr/>
            <p:nvPr/>
          </p:nvSpPr>
          <p:spPr>
            <a:xfrm flipH="false" flipV="false" rot="0">
              <a:off x="0" y="0"/>
              <a:ext cx="812800" cy="830937"/>
            </a:xfrm>
            <a:custGeom>
              <a:avLst/>
              <a:gdLst/>
              <a:ahLst/>
              <a:cxnLst/>
              <a:rect r="r" b="b" t="t" l="l"/>
              <a:pathLst>
                <a:path h="830937" w="812800">
                  <a:moveTo>
                    <a:pt x="50173" y="0"/>
                  </a:moveTo>
                  <a:lnTo>
                    <a:pt x="762627" y="0"/>
                  </a:lnTo>
                  <a:cubicBezTo>
                    <a:pt x="775934" y="0"/>
                    <a:pt x="788695" y="5286"/>
                    <a:pt x="798105" y="14695"/>
                  </a:cubicBezTo>
                  <a:cubicBezTo>
                    <a:pt x="807514" y="24105"/>
                    <a:pt x="812800" y="36866"/>
                    <a:pt x="812800" y="50173"/>
                  </a:cubicBezTo>
                  <a:lnTo>
                    <a:pt x="812800" y="780764"/>
                  </a:lnTo>
                  <a:cubicBezTo>
                    <a:pt x="812800" y="808474"/>
                    <a:pt x="790337" y="830937"/>
                    <a:pt x="762627" y="830937"/>
                  </a:cubicBezTo>
                  <a:lnTo>
                    <a:pt x="50173" y="830937"/>
                  </a:lnTo>
                  <a:cubicBezTo>
                    <a:pt x="36866" y="830937"/>
                    <a:pt x="24105" y="825651"/>
                    <a:pt x="14695" y="816242"/>
                  </a:cubicBezTo>
                  <a:cubicBezTo>
                    <a:pt x="5286" y="806833"/>
                    <a:pt x="0" y="794071"/>
                    <a:pt x="0" y="780764"/>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cap="sq">
              <a:solidFill>
                <a:srgbClr val="000000"/>
              </a:solidFill>
              <a:prstDash val="solid"/>
              <a:miter/>
            </a:ln>
          </p:spPr>
        </p:sp>
        <p:sp>
          <p:nvSpPr>
            <p:cNvPr name="TextBox 29" id="29"/>
            <p:cNvSpPr txBox="true"/>
            <p:nvPr/>
          </p:nvSpPr>
          <p:spPr>
            <a:xfrm>
              <a:off x="0" y="-19050"/>
              <a:ext cx="812800" cy="849987"/>
            </a:xfrm>
            <a:prstGeom prst="rect">
              <a:avLst/>
            </a:prstGeom>
          </p:spPr>
          <p:txBody>
            <a:bodyPr anchor="ctr" rtlCol="false" tIns="50800" lIns="50800" bIns="50800" rIns="50800"/>
            <a:lstStyle/>
            <a:p>
              <a:pPr algn="ctr">
                <a:lnSpc>
                  <a:spcPts val="2859"/>
                </a:lnSpc>
              </a:pPr>
            </a:p>
          </p:txBody>
        </p:sp>
      </p:grpSp>
      <p:grpSp>
        <p:nvGrpSpPr>
          <p:cNvPr name="Group 30" id="30"/>
          <p:cNvGrpSpPr/>
          <p:nvPr/>
        </p:nvGrpSpPr>
        <p:grpSpPr>
          <a:xfrm rot="0">
            <a:off x="13536009" y="5069761"/>
            <a:ext cx="3086100" cy="3154965"/>
            <a:chOff x="0" y="0"/>
            <a:chExt cx="812800" cy="830937"/>
          </a:xfrm>
        </p:grpSpPr>
        <p:sp>
          <p:nvSpPr>
            <p:cNvPr name="Freeform 31" id="31"/>
            <p:cNvSpPr/>
            <p:nvPr/>
          </p:nvSpPr>
          <p:spPr>
            <a:xfrm flipH="false" flipV="false" rot="0">
              <a:off x="0" y="0"/>
              <a:ext cx="812800" cy="830937"/>
            </a:xfrm>
            <a:custGeom>
              <a:avLst/>
              <a:gdLst/>
              <a:ahLst/>
              <a:cxnLst/>
              <a:rect r="r" b="b" t="t" l="l"/>
              <a:pathLst>
                <a:path h="830937" w="812800">
                  <a:moveTo>
                    <a:pt x="50173" y="0"/>
                  </a:moveTo>
                  <a:lnTo>
                    <a:pt x="762627" y="0"/>
                  </a:lnTo>
                  <a:cubicBezTo>
                    <a:pt x="775934" y="0"/>
                    <a:pt x="788695" y="5286"/>
                    <a:pt x="798105" y="14695"/>
                  </a:cubicBezTo>
                  <a:cubicBezTo>
                    <a:pt x="807514" y="24105"/>
                    <a:pt x="812800" y="36866"/>
                    <a:pt x="812800" y="50173"/>
                  </a:cubicBezTo>
                  <a:lnTo>
                    <a:pt x="812800" y="780764"/>
                  </a:lnTo>
                  <a:cubicBezTo>
                    <a:pt x="812800" y="808474"/>
                    <a:pt x="790337" y="830937"/>
                    <a:pt x="762627" y="830937"/>
                  </a:cubicBezTo>
                  <a:lnTo>
                    <a:pt x="50173" y="830937"/>
                  </a:lnTo>
                  <a:cubicBezTo>
                    <a:pt x="36866" y="830937"/>
                    <a:pt x="24105" y="825651"/>
                    <a:pt x="14695" y="816242"/>
                  </a:cubicBezTo>
                  <a:cubicBezTo>
                    <a:pt x="5286" y="806833"/>
                    <a:pt x="0" y="794071"/>
                    <a:pt x="0" y="780764"/>
                  </a:cubicBezTo>
                  <a:lnTo>
                    <a:pt x="0" y="50173"/>
                  </a:lnTo>
                  <a:cubicBezTo>
                    <a:pt x="0" y="36866"/>
                    <a:pt x="5286" y="24105"/>
                    <a:pt x="14695" y="14695"/>
                  </a:cubicBezTo>
                  <a:cubicBezTo>
                    <a:pt x="24105" y="5286"/>
                    <a:pt x="36866" y="0"/>
                    <a:pt x="50173" y="0"/>
                  </a:cubicBezTo>
                  <a:close/>
                </a:path>
              </a:pathLst>
            </a:custGeom>
            <a:solidFill>
              <a:srgbClr val="000000">
                <a:alpha val="0"/>
              </a:srgbClr>
            </a:solidFill>
            <a:ln w="57150" cap="sq">
              <a:solidFill>
                <a:srgbClr val="000000"/>
              </a:solidFill>
              <a:prstDash val="solid"/>
              <a:miter/>
            </a:ln>
          </p:spPr>
        </p:sp>
        <p:sp>
          <p:nvSpPr>
            <p:cNvPr name="TextBox 32" id="32"/>
            <p:cNvSpPr txBox="true"/>
            <p:nvPr/>
          </p:nvSpPr>
          <p:spPr>
            <a:xfrm>
              <a:off x="0" y="-19050"/>
              <a:ext cx="812800" cy="849987"/>
            </a:xfrm>
            <a:prstGeom prst="rect">
              <a:avLst/>
            </a:prstGeom>
          </p:spPr>
          <p:txBody>
            <a:bodyPr anchor="ctr" rtlCol="false" tIns="50800" lIns="50800" bIns="50800" rIns="50800"/>
            <a:lstStyle/>
            <a:p>
              <a:pPr algn="ctr">
                <a:lnSpc>
                  <a:spcPts val="2859"/>
                </a:lnSpc>
              </a:pPr>
            </a:p>
          </p:txBody>
        </p:sp>
      </p:grpSp>
      <p:sp>
        <p:nvSpPr>
          <p:cNvPr name="Freeform 33" id="33"/>
          <p:cNvSpPr/>
          <p:nvPr/>
        </p:nvSpPr>
        <p:spPr>
          <a:xfrm flipH="false" flipV="false" rot="0">
            <a:off x="14597020" y="5192643"/>
            <a:ext cx="1285272" cy="1285272"/>
          </a:xfrm>
          <a:custGeom>
            <a:avLst/>
            <a:gdLst/>
            <a:ahLst/>
            <a:cxnLst/>
            <a:rect r="r" b="b" t="t" l="l"/>
            <a:pathLst>
              <a:path h="1285272" w="1285272">
                <a:moveTo>
                  <a:pt x="0" y="0"/>
                </a:moveTo>
                <a:lnTo>
                  <a:pt x="1285272" y="0"/>
                </a:lnTo>
                <a:lnTo>
                  <a:pt x="1285272" y="1285272"/>
                </a:lnTo>
                <a:lnTo>
                  <a:pt x="0" y="1285272"/>
                </a:lnTo>
                <a:lnTo>
                  <a:pt x="0" y="0"/>
                </a:lnTo>
                <a:close/>
              </a:path>
            </a:pathLst>
          </a:custGeom>
          <a:blipFill>
            <a:blip r:embed="rId12"/>
            <a:stretch>
              <a:fillRect l="0" t="0" r="0" b="0"/>
            </a:stretch>
          </a:blipFill>
        </p:spPr>
      </p:sp>
      <p:sp>
        <p:nvSpPr>
          <p:cNvPr name="Freeform 34" id="34"/>
          <p:cNvSpPr/>
          <p:nvPr/>
        </p:nvSpPr>
        <p:spPr>
          <a:xfrm flipH="false" flipV="false" rot="0">
            <a:off x="7142595" y="5502157"/>
            <a:ext cx="1397585" cy="890082"/>
          </a:xfrm>
          <a:custGeom>
            <a:avLst/>
            <a:gdLst/>
            <a:ahLst/>
            <a:cxnLst/>
            <a:rect r="r" b="b" t="t" l="l"/>
            <a:pathLst>
              <a:path h="890082" w="1397585">
                <a:moveTo>
                  <a:pt x="0" y="0"/>
                </a:moveTo>
                <a:lnTo>
                  <a:pt x="1397585" y="0"/>
                </a:lnTo>
                <a:lnTo>
                  <a:pt x="1397585" y="890082"/>
                </a:lnTo>
                <a:lnTo>
                  <a:pt x="0" y="890082"/>
                </a:lnTo>
                <a:lnTo>
                  <a:pt x="0" y="0"/>
                </a:lnTo>
                <a:close/>
              </a:path>
            </a:pathLst>
          </a:custGeom>
          <a:blipFill>
            <a:blip r:embed="rId13">
              <a:alphaModFix amt="58000"/>
            </a:blip>
            <a:stretch>
              <a:fillRect l="-33336" t="-90939" r="-31097" b="-67252"/>
            </a:stretch>
          </a:blipFill>
        </p:spPr>
      </p:sp>
      <p:sp>
        <p:nvSpPr>
          <p:cNvPr name="TextBox 35" id="35"/>
          <p:cNvSpPr txBox="true"/>
          <p:nvPr/>
        </p:nvSpPr>
        <p:spPr>
          <a:xfrm rot="0">
            <a:off x="2458362" y="3085680"/>
            <a:ext cx="2722103" cy="1075706"/>
          </a:xfrm>
          <a:prstGeom prst="rect">
            <a:avLst/>
          </a:prstGeom>
        </p:spPr>
        <p:txBody>
          <a:bodyPr anchor="t" rtlCol="false" tIns="0" lIns="0" bIns="0" rIns="0">
            <a:spAutoFit/>
          </a:bodyPr>
          <a:lstStyle/>
          <a:p>
            <a:pPr algn="ctr">
              <a:lnSpc>
                <a:spcPts val="2912"/>
              </a:lnSpc>
            </a:pPr>
            <a:r>
              <a:rPr lang="en-US" sz="2110" spc="206">
                <a:solidFill>
                  <a:srgbClr val="231F20"/>
                </a:solidFill>
                <a:latin typeface="Montserrat"/>
                <a:ea typeface="Montserrat"/>
                <a:cs typeface="Montserrat"/>
                <a:sym typeface="Montserrat"/>
              </a:rPr>
              <a:t>Do the Wright thing</a:t>
            </a:r>
          </a:p>
          <a:p>
            <a:pPr algn="ctr">
              <a:lnSpc>
                <a:spcPts val="2912"/>
              </a:lnSpc>
            </a:pPr>
          </a:p>
        </p:txBody>
      </p:sp>
      <p:sp>
        <p:nvSpPr>
          <p:cNvPr name="TextBox 36" id="36"/>
          <p:cNvSpPr txBox="true"/>
          <p:nvPr/>
        </p:nvSpPr>
        <p:spPr>
          <a:xfrm rot="0">
            <a:off x="6273187" y="6772933"/>
            <a:ext cx="2713737" cy="1169670"/>
          </a:xfrm>
          <a:prstGeom prst="rect">
            <a:avLst/>
          </a:prstGeom>
        </p:spPr>
        <p:txBody>
          <a:bodyPr anchor="t" rtlCol="false" tIns="0" lIns="0" bIns="0" rIns="0">
            <a:spAutoFit/>
          </a:bodyPr>
          <a:lstStyle/>
          <a:p>
            <a:pPr algn="ctr">
              <a:lnSpc>
                <a:spcPts val="3119"/>
              </a:lnSpc>
            </a:pPr>
            <a:r>
              <a:rPr lang="en-US" sz="2399">
                <a:solidFill>
                  <a:srgbClr val="000000"/>
                </a:solidFill>
                <a:latin typeface="Open Sauce"/>
                <a:ea typeface="Open Sauce"/>
                <a:cs typeface="Open Sauce"/>
                <a:sym typeface="Open Sauce"/>
              </a:rPr>
              <a:t>Be</a:t>
            </a:r>
            <a:r>
              <a:rPr lang="en-US" sz="2399">
                <a:solidFill>
                  <a:srgbClr val="000000"/>
                </a:solidFill>
                <a:latin typeface="Open Sauce"/>
                <a:ea typeface="Open Sauce"/>
                <a:cs typeface="Open Sauce"/>
                <a:sym typeface="Open Sauce"/>
              </a:rPr>
              <a:t> trustworthy and accountable</a:t>
            </a:r>
          </a:p>
          <a:p>
            <a:pPr algn="ctr">
              <a:lnSpc>
                <a:spcPts val="3119"/>
              </a:lnSpc>
            </a:pPr>
          </a:p>
        </p:txBody>
      </p:sp>
      <p:sp>
        <p:nvSpPr>
          <p:cNvPr name="TextBox 37" id="37"/>
          <p:cNvSpPr txBox="true"/>
          <p:nvPr/>
        </p:nvSpPr>
        <p:spPr>
          <a:xfrm rot="0">
            <a:off x="13634868" y="6757169"/>
            <a:ext cx="2888382" cy="1185434"/>
          </a:xfrm>
          <a:prstGeom prst="rect">
            <a:avLst/>
          </a:prstGeom>
        </p:spPr>
        <p:txBody>
          <a:bodyPr anchor="t" rtlCol="false" tIns="0" lIns="0" bIns="0" rIns="0">
            <a:spAutoFit/>
          </a:bodyPr>
          <a:lstStyle/>
          <a:p>
            <a:pPr algn="ctr" marL="0" indent="0" lvl="1">
              <a:lnSpc>
                <a:spcPts val="3188"/>
              </a:lnSpc>
              <a:spcBef>
                <a:spcPct val="0"/>
              </a:spcBef>
            </a:pPr>
            <a:r>
              <a:rPr lang="en-US" sz="2310" spc="226" strike="noStrike" u="none">
                <a:solidFill>
                  <a:srgbClr val="231F20"/>
                </a:solidFill>
                <a:latin typeface="Montserrat"/>
                <a:ea typeface="Montserrat"/>
                <a:cs typeface="Montserrat"/>
                <a:sym typeface="Montserrat"/>
              </a:rPr>
              <a:t>Spread optimism</a:t>
            </a:r>
          </a:p>
          <a:p>
            <a:pPr algn="ctr" marL="0" indent="0" lvl="1">
              <a:lnSpc>
                <a:spcPts val="3188"/>
              </a:lnSpc>
              <a:spcBef>
                <a:spcPct val="0"/>
              </a:spcBef>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1111" r="0" b="-61111"/>
            </a:stretch>
          </a:blipFill>
        </p:spPr>
      </p:sp>
      <p:sp>
        <p:nvSpPr>
          <p:cNvPr name="Freeform 3" id="3"/>
          <p:cNvSpPr/>
          <p:nvPr/>
        </p:nvSpPr>
        <p:spPr>
          <a:xfrm flipH="false" flipV="false" rot="0">
            <a:off x="28328" y="61111"/>
            <a:ext cx="18259672" cy="11582628"/>
          </a:xfrm>
          <a:custGeom>
            <a:avLst/>
            <a:gdLst/>
            <a:ahLst/>
            <a:cxnLst/>
            <a:rect r="r" b="b" t="t" l="l"/>
            <a:pathLst>
              <a:path h="11582628" w="18259672">
                <a:moveTo>
                  <a:pt x="0" y="0"/>
                </a:moveTo>
                <a:lnTo>
                  <a:pt x="18259672" y="0"/>
                </a:lnTo>
                <a:lnTo>
                  <a:pt x="18259672" y="11582628"/>
                </a:lnTo>
                <a:lnTo>
                  <a:pt x="0" y="11582628"/>
                </a:lnTo>
                <a:lnTo>
                  <a:pt x="0" y="0"/>
                </a:lnTo>
                <a:close/>
              </a:path>
            </a:pathLst>
          </a:custGeom>
          <a:blipFill>
            <a:blip r:embed="rId3"/>
            <a:stretch>
              <a:fillRect l="0" t="0" r="0" b="0"/>
            </a:stretch>
          </a:blipFill>
        </p:spPr>
      </p:sp>
      <p:grpSp>
        <p:nvGrpSpPr>
          <p:cNvPr name="Group 4" id="4"/>
          <p:cNvGrpSpPr/>
          <p:nvPr/>
        </p:nvGrpSpPr>
        <p:grpSpPr>
          <a:xfrm rot="0">
            <a:off x="247245" y="547465"/>
            <a:ext cx="6513419" cy="4711347"/>
            <a:chOff x="0" y="0"/>
            <a:chExt cx="1715468" cy="1240849"/>
          </a:xfrm>
        </p:grpSpPr>
        <p:sp>
          <p:nvSpPr>
            <p:cNvPr name="Freeform 5" id="5"/>
            <p:cNvSpPr/>
            <p:nvPr/>
          </p:nvSpPr>
          <p:spPr>
            <a:xfrm flipH="false" flipV="false" rot="0">
              <a:off x="0" y="0"/>
              <a:ext cx="1715468" cy="1240849"/>
            </a:xfrm>
            <a:custGeom>
              <a:avLst/>
              <a:gdLst/>
              <a:ahLst/>
              <a:cxnLst/>
              <a:rect r="r" b="b" t="t" l="l"/>
              <a:pathLst>
                <a:path h="1240849" w="1715468">
                  <a:moveTo>
                    <a:pt x="29715" y="0"/>
                  </a:moveTo>
                  <a:lnTo>
                    <a:pt x="1685753" y="0"/>
                  </a:lnTo>
                  <a:cubicBezTo>
                    <a:pt x="1693634" y="0"/>
                    <a:pt x="1701192" y="3131"/>
                    <a:pt x="1706765" y="8703"/>
                  </a:cubicBezTo>
                  <a:cubicBezTo>
                    <a:pt x="1712338" y="14276"/>
                    <a:pt x="1715468" y="21834"/>
                    <a:pt x="1715468" y="29715"/>
                  </a:cubicBezTo>
                  <a:lnTo>
                    <a:pt x="1715468" y="1211133"/>
                  </a:lnTo>
                  <a:cubicBezTo>
                    <a:pt x="1715468" y="1227545"/>
                    <a:pt x="1702164" y="1240849"/>
                    <a:pt x="1685753" y="1240849"/>
                  </a:cubicBezTo>
                  <a:lnTo>
                    <a:pt x="29715" y="1240849"/>
                  </a:lnTo>
                  <a:cubicBezTo>
                    <a:pt x="21834" y="1240849"/>
                    <a:pt x="14276" y="1237718"/>
                    <a:pt x="8703" y="1232145"/>
                  </a:cubicBezTo>
                  <a:cubicBezTo>
                    <a:pt x="3131" y="1226573"/>
                    <a:pt x="0" y="1219014"/>
                    <a:pt x="0" y="1211133"/>
                  </a:cubicBezTo>
                  <a:lnTo>
                    <a:pt x="0" y="29715"/>
                  </a:lnTo>
                  <a:cubicBezTo>
                    <a:pt x="0" y="13304"/>
                    <a:pt x="13304" y="0"/>
                    <a:pt x="29715" y="0"/>
                  </a:cubicBezTo>
                  <a:close/>
                </a:path>
              </a:pathLst>
            </a:custGeom>
            <a:solidFill>
              <a:srgbClr val="FFFFFF">
                <a:alpha val="86667"/>
              </a:srgbClr>
            </a:solidFill>
          </p:spPr>
        </p:sp>
        <p:sp>
          <p:nvSpPr>
            <p:cNvPr name="TextBox 6" id="6"/>
            <p:cNvSpPr txBox="true"/>
            <p:nvPr/>
          </p:nvSpPr>
          <p:spPr>
            <a:xfrm>
              <a:off x="0" y="-19050"/>
              <a:ext cx="1715468" cy="1259899"/>
            </a:xfrm>
            <a:prstGeom prst="rect">
              <a:avLst/>
            </a:prstGeom>
          </p:spPr>
          <p:txBody>
            <a:bodyPr anchor="ctr" rtlCol="false" tIns="50800" lIns="50800" bIns="50800" rIns="50800"/>
            <a:lstStyle/>
            <a:p>
              <a:pPr algn="ctr">
                <a:lnSpc>
                  <a:spcPts val="2859"/>
                </a:lnSpc>
              </a:pPr>
            </a:p>
          </p:txBody>
        </p:sp>
      </p:grpSp>
      <p:sp>
        <p:nvSpPr>
          <p:cNvPr name="Freeform 7" id="7"/>
          <p:cNvSpPr/>
          <p:nvPr/>
        </p:nvSpPr>
        <p:spPr>
          <a:xfrm flipH="false" flipV="false" rot="0">
            <a:off x="7215540" y="61111"/>
            <a:ext cx="11006930" cy="3077706"/>
          </a:xfrm>
          <a:custGeom>
            <a:avLst/>
            <a:gdLst/>
            <a:ahLst/>
            <a:cxnLst/>
            <a:rect r="r" b="b" t="t" l="l"/>
            <a:pathLst>
              <a:path h="3077706" w="11006930">
                <a:moveTo>
                  <a:pt x="0" y="0"/>
                </a:moveTo>
                <a:lnTo>
                  <a:pt x="11006929" y="0"/>
                </a:lnTo>
                <a:lnTo>
                  <a:pt x="11006929" y="3077706"/>
                </a:lnTo>
                <a:lnTo>
                  <a:pt x="0" y="3077706"/>
                </a:lnTo>
                <a:lnTo>
                  <a:pt x="0" y="0"/>
                </a:lnTo>
                <a:close/>
              </a:path>
            </a:pathLst>
          </a:custGeom>
          <a:blipFill>
            <a:blip r:embed="rId4"/>
            <a:stretch>
              <a:fillRect l="-2405" t="-111194" r="-3331" b="-25151"/>
            </a:stretch>
          </a:blipFill>
        </p:spPr>
      </p:sp>
      <p:sp>
        <p:nvSpPr>
          <p:cNvPr name="Freeform 8" id="8"/>
          <p:cNvSpPr/>
          <p:nvPr/>
        </p:nvSpPr>
        <p:spPr>
          <a:xfrm flipH="false" flipV="false" rot="0">
            <a:off x="7144243" y="2751780"/>
            <a:ext cx="11149522" cy="3365152"/>
          </a:xfrm>
          <a:custGeom>
            <a:avLst/>
            <a:gdLst/>
            <a:ahLst/>
            <a:cxnLst/>
            <a:rect r="r" b="b" t="t" l="l"/>
            <a:pathLst>
              <a:path h="3365152" w="11149522">
                <a:moveTo>
                  <a:pt x="0" y="0"/>
                </a:moveTo>
                <a:lnTo>
                  <a:pt x="11149523" y="0"/>
                </a:lnTo>
                <a:lnTo>
                  <a:pt x="11149523" y="3365152"/>
                </a:lnTo>
                <a:lnTo>
                  <a:pt x="0" y="3365152"/>
                </a:lnTo>
                <a:lnTo>
                  <a:pt x="0" y="0"/>
                </a:lnTo>
                <a:close/>
              </a:path>
            </a:pathLst>
          </a:custGeom>
          <a:blipFill>
            <a:blip r:embed="rId5"/>
            <a:stretch>
              <a:fillRect l="-2192" t="-76690" r="-2192" b="-39466"/>
            </a:stretch>
          </a:blipFill>
        </p:spPr>
      </p:sp>
      <p:sp>
        <p:nvSpPr>
          <p:cNvPr name="Freeform 9" id="9"/>
          <p:cNvSpPr/>
          <p:nvPr/>
        </p:nvSpPr>
        <p:spPr>
          <a:xfrm flipH="false" flipV="false" rot="0">
            <a:off x="7144243" y="5258812"/>
            <a:ext cx="11393967" cy="2262890"/>
          </a:xfrm>
          <a:custGeom>
            <a:avLst/>
            <a:gdLst/>
            <a:ahLst/>
            <a:cxnLst/>
            <a:rect r="r" b="b" t="t" l="l"/>
            <a:pathLst>
              <a:path h="2262890" w="11393967">
                <a:moveTo>
                  <a:pt x="0" y="0"/>
                </a:moveTo>
                <a:lnTo>
                  <a:pt x="11393967" y="0"/>
                </a:lnTo>
                <a:lnTo>
                  <a:pt x="11393967" y="2262890"/>
                </a:lnTo>
                <a:lnTo>
                  <a:pt x="0" y="2262890"/>
                </a:lnTo>
                <a:lnTo>
                  <a:pt x="0" y="0"/>
                </a:lnTo>
                <a:close/>
              </a:path>
            </a:pathLst>
          </a:custGeom>
          <a:blipFill>
            <a:blip r:embed="rId6"/>
            <a:stretch>
              <a:fillRect l="-2145" t="-115224" r="0" b="-106222"/>
            </a:stretch>
          </a:blipFill>
        </p:spPr>
      </p:sp>
      <p:sp>
        <p:nvSpPr>
          <p:cNvPr name="TextBox 10" id="10"/>
          <p:cNvSpPr txBox="true"/>
          <p:nvPr/>
        </p:nvSpPr>
        <p:spPr>
          <a:xfrm rot="0">
            <a:off x="357807" y="556758"/>
            <a:ext cx="7692734" cy="848634"/>
          </a:xfrm>
          <a:prstGeom prst="rect">
            <a:avLst/>
          </a:prstGeom>
        </p:spPr>
        <p:txBody>
          <a:bodyPr anchor="t" rtlCol="false" tIns="0" lIns="0" bIns="0" rIns="0">
            <a:spAutoFit/>
          </a:bodyPr>
          <a:lstStyle/>
          <a:p>
            <a:pPr algn="ctr" marL="0" indent="0" lvl="0">
              <a:lnSpc>
                <a:spcPts val="6845"/>
              </a:lnSpc>
              <a:spcBef>
                <a:spcPct val="0"/>
              </a:spcBef>
            </a:pPr>
            <a:r>
              <a:rPr lang="en-US" sz="4960" spc="173">
                <a:solidFill>
                  <a:srgbClr val="010101"/>
                </a:solidFill>
                <a:latin typeface="Archivo Black"/>
                <a:ea typeface="Archivo Black"/>
                <a:cs typeface="Archivo Black"/>
                <a:sym typeface="Archivo Black"/>
              </a:rPr>
              <a:t>FUNDING</a:t>
            </a:r>
          </a:p>
        </p:txBody>
      </p:sp>
      <p:sp>
        <p:nvSpPr>
          <p:cNvPr name="TextBox 11" id="11"/>
          <p:cNvSpPr txBox="true"/>
          <p:nvPr/>
        </p:nvSpPr>
        <p:spPr>
          <a:xfrm rot="0">
            <a:off x="357807" y="1357767"/>
            <a:ext cx="6013123" cy="3901045"/>
          </a:xfrm>
          <a:prstGeom prst="rect">
            <a:avLst/>
          </a:prstGeom>
        </p:spPr>
        <p:txBody>
          <a:bodyPr anchor="t" rtlCol="false" tIns="0" lIns="0" bIns="0" rIns="0">
            <a:spAutoFit/>
          </a:bodyPr>
          <a:lstStyle/>
          <a:p>
            <a:pPr algn="ctr">
              <a:lnSpc>
                <a:spcPts val="3128"/>
              </a:lnSpc>
            </a:pPr>
            <a:r>
              <a:rPr lang="en-US" sz="2267" spc="222">
                <a:solidFill>
                  <a:srgbClr val="040506"/>
                </a:solidFill>
                <a:latin typeface="Montserrat"/>
                <a:ea typeface="Montserrat"/>
                <a:cs typeface="Montserrat"/>
                <a:sym typeface="Montserrat"/>
              </a:rPr>
              <a:t>Along with the exceptional leadership from the board members and active engagement of collaborative partners and staff, they have local and national funders who believe in the mission and financially support the Wright Center's efforts. Through active partnerships with a wide variety of regional and national funders,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2F4F5"/>
        </a:solidFill>
      </p:bgPr>
    </p:bg>
    <p:spTree>
      <p:nvGrpSpPr>
        <p:cNvPr id="1" name=""/>
        <p:cNvGrpSpPr/>
        <p:nvPr/>
      </p:nvGrpSpPr>
      <p:grpSpPr>
        <a:xfrm>
          <a:off x="0" y="0"/>
          <a:ext cx="0" cy="0"/>
          <a:chOff x="0" y="0"/>
          <a:chExt cx="0" cy="0"/>
        </a:xfrm>
      </p:grpSpPr>
      <p:sp>
        <p:nvSpPr>
          <p:cNvPr name="Freeform 2" id="2"/>
          <p:cNvSpPr/>
          <p:nvPr/>
        </p:nvSpPr>
        <p:spPr>
          <a:xfrm flipH="false" flipV="false" rot="0">
            <a:off x="28328" y="61111"/>
            <a:ext cx="18259672" cy="11582628"/>
          </a:xfrm>
          <a:custGeom>
            <a:avLst/>
            <a:gdLst/>
            <a:ahLst/>
            <a:cxnLst/>
            <a:rect r="r" b="b" t="t" l="l"/>
            <a:pathLst>
              <a:path h="11582628" w="18259672">
                <a:moveTo>
                  <a:pt x="0" y="0"/>
                </a:moveTo>
                <a:lnTo>
                  <a:pt x="18259672" y="0"/>
                </a:lnTo>
                <a:lnTo>
                  <a:pt x="18259672" y="11582628"/>
                </a:lnTo>
                <a:lnTo>
                  <a:pt x="0" y="11582628"/>
                </a:lnTo>
                <a:lnTo>
                  <a:pt x="0" y="0"/>
                </a:lnTo>
                <a:close/>
              </a:path>
            </a:pathLst>
          </a:custGeom>
          <a:blipFill>
            <a:blip r:embed="rId2"/>
            <a:stretch>
              <a:fillRect l="0" t="0" r="0" b="0"/>
            </a:stretch>
          </a:blipFill>
        </p:spPr>
      </p:sp>
      <p:sp>
        <p:nvSpPr>
          <p:cNvPr name="Freeform 3" id="3"/>
          <p:cNvSpPr/>
          <p:nvPr/>
        </p:nvSpPr>
        <p:spPr>
          <a:xfrm flipH="false" flipV="false" rot="0">
            <a:off x="15938488" y="3289794"/>
            <a:ext cx="2349512" cy="2120297"/>
          </a:xfrm>
          <a:custGeom>
            <a:avLst/>
            <a:gdLst/>
            <a:ahLst/>
            <a:cxnLst/>
            <a:rect r="r" b="b" t="t" l="l"/>
            <a:pathLst>
              <a:path h="2120297" w="2349512">
                <a:moveTo>
                  <a:pt x="0" y="0"/>
                </a:moveTo>
                <a:lnTo>
                  <a:pt x="2349512" y="0"/>
                </a:lnTo>
                <a:lnTo>
                  <a:pt x="2349512" y="2120297"/>
                </a:lnTo>
                <a:lnTo>
                  <a:pt x="0" y="2120297"/>
                </a:lnTo>
                <a:lnTo>
                  <a:pt x="0" y="0"/>
                </a:lnTo>
                <a:close/>
              </a:path>
            </a:pathLst>
          </a:custGeom>
          <a:blipFill>
            <a:blip r:embed="rId3"/>
            <a:stretch>
              <a:fillRect l="-9537" t="-195989" r="-385817" b="-47075"/>
            </a:stretch>
          </a:blipFill>
        </p:spPr>
      </p:sp>
      <p:sp>
        <p:nvSpPr>
          <p:cNvPr name="Freeform 4" id="4"/>
          <p:cNvSpPr/>
          <p:nvPr/>
        </p:nvSpPr>
        <p:spPr>
          <a:xfrm flipH="false" flipV="false" rot="0">
            <a:off x="28328" y="467606"/>
            <a:ext cx="11455078" cy="2466594"/>
          </a:xfrm>
          <a:custGeom>
            <a:avLst/>
            <a:gdLst/>
            <a:ahLst/>
            <a:cxnLst/>
            <a:rect r="r" b="b" t="t" l="l"/>
            <a:pathLst>
              <a:path h="2466594" w="11455078">
                <a:moveTo>
                  <a:pt x="0" y="0"/>
                </a:moveTo>
                <a:lnTo>
                  <a:pt x="11455078" y="0"/>
                </a:lnTo>
                <a:lnTo>
                  <a:pt x="11455078" y="2466594"/>
                </a:lnTo>
                <a:lnTo>
                  <a:pt x="0" y="2466594"/>
                </a:lnTo>
                <a:lnTo>
                  <a:pt x="0" y="0"/>
                </a:lnTo>
                <a:close/>
              </a:path>
            </a:pathLst>
          </a:custGeom>
          <a:blipFill>
            <a:blip r:embed="rId4"/>
            <a:stretch>
              <a:fillRect l="-1600" t="-121400" r="0" b="-73500"/>
            </a:stretch>
          </a:blipFill>
        </p:spPr>
      </p:sp>
      <p:sp>
        <p:nvSpPr>
          <p:cNvPr name="Freeform 5" id="5"/>
          <p:cNvSpPr/>
          <p:nvPr/>
        </p:nvSpPr>
        <p:spPr>
          <a:xfrm flipH="false" flipV="false" rot="0">
            <a:off x="0" y="3289794"/>
            <a:ext cx="11455078" cy="2283261"/>
          </a:xfrm>
          <a:custGeom>
            <a:avLst/>
            <a:gdLst/>
            <a:ahLst/>
            <a:cxnLst/>
            <a:rect r="r" b="b" t="t" l="l"/>
            <a:pathLst>
              <a:path h="2283261" w="11455078">
                <a:moveTo>
                  <a:pt x="0" y="0"/>
                </a:moveTo>
                <a:lnTo>
                  <a:pt x="11455078" y="0"/>
                </a:lnTo>
                <a:lnTo>
                  <a:pt x="11455078" y="2283261"/>
                </a:lnTo>
                <a:lnTo>
                  <a:pt x="0" y="2283261"/>
                </a:lnTo>
                <a:lnTo>
                  <a:pt x="0" y="0"/>
                </a:lnTo>
                <a:close/>
              </a:path>
            </a:pathLst>
          </a:custGeom>
          <a:blipFill>
            <a:blip r:embed="rId5"/>
            <a:stretch>
              <a:fillRect l="-1600" t="-115088" r="0" b="-103490"/>
            </a:stretch>
          </a:blipFill>
        </p:spPr>
      </p:sp>
      <p:sp>
        <p:nvSpPr>
          <p:cNvPr name="Freeform 6" id="6"/>
          <p:cNvSpPr/>
          <p:nvPr/>
        </p:nvSpPr>
        <p:spPr>
          <a:xfrm flipH="false" flipV="false" rot="0">
            <a:off x="0" y="6720405"/>
            <a:ext cx="11149522" cy="2874002"/>
          </a:xfrm>
          <a:custGeom>
            <a:avLst/>
            <a:gdLst/>
            <a:ahLst/>
            <a:cxnLst/>
            <a:rect r="r" b="b" t="t" l="l"/>
            <a:pathLst>
              <a:path h="2874002" w="11149522">
                <a:moveTo>
                  <a:pt x="0" y="0"/>
                </a:moveTo>
                <a:lnTo>
                  <a:pt x="11149522" y="0"/>
                </a:lnTo>
                <a:lnTo>
                  <a:pt x="11149522" y="2874002"/>
                </a:lnTo>
                <a:lnTo>
                  <a:pt x="0" y="2874002"/>
                </a:lnTo>
                <a:lnTo>
                  <a:pt x="0" y="0"/>
                </a:lnTo>
                <a:close/>
              </a:path>
            </a:pathLst>
          </a:custGeom>
          <a:blipFill>
            <a:blip r:embed="rId6"/>
            <a:stretch>
              <a:fillRect l="-2192" t="-121201" r="-2192" b="-31895"/>
            </a:stretch>
          </a:blipFill>
        </p:spPr>
      </p:sp>
      <p:grpSp>
        <p:nvGrpSpPr>
          <p:cNvPr name="Group 7" id="7"/>
          <p:cNvGrpSpPr/>
          <p:nvPr/>
        </p:nvGrpSpPr>
        <p:grpSpPr>
          <a:xfrm rot="0">
            <a:off x="11774581" y="61111"/>
            <a:ext cx="6513419" cy="1639792"/>
            <a:chOff x="0" y="0"/>
            <a:chExt cx="1715468" cy="431879"/>
          </a:xfrm>
        </p:grpSpPr>
        <p:sp>
          <p:nvSpPr>
            <p:cNvPr name="Freeform 8" id="8"/>
            <p:cNvSpPr/>
            <p:nvPr/>
          </p:nvSpPr>
          <p:spPr>
            <a:xfrm flipH="false" flipV="false" rot="0">
              <a:off x="0" y="0"/>
              <a:ext cx="1715468" cy="431879"/>
            </a:xfrm>
            <a:custGeom>
              <a:avLst/>
              <a:gdLst/>
              <a:ahLst/>
              <a:cxnLst/>
              <a:rect r="r" b="b" t="t" l="l"/>
              <a:pathLst>
                <a:path h="431879" w="1715468">
                  <a:moveTo>
                    <a:pt x="29715" y="0"/>
                  </a:moveTo>
                  <a:lnTo>
                    <a:pt x="1685753" y="0"/>
                  </a:lnTo>
                  <a:cubicBezTo>
                    <a:pt x="1693634" y="0"/>
                    <a:pt x="1701192" y="3131"/>
                    <a:pt x="1706765" y="8703"/>
                  </a:cubicBezTo>
                  <a:cubicBezTo>
                    <a:pt x="1712338" y="14276"/>
                    <a:pt x="1715468" y="21834"/>
                    <a:pt x="1715468" y="29715"/>
                  </a:cubicBezTo>
                  <a:lnTo>
                    <a:pt x="1715468" y="402164"/>
                  </a:lnTo>
                  <a:cubicBezTo>
                    <a:pt x="1715468" y="418575"/>
                    <a:pt x="1702164" y="431879"/>
                    <a:pt x="1685753" y="431879"/>
                  </a:cubicBezTo>
                  <a:lnTo>
                    <a:pt x="29715" y="431879"/>
                  </a:lnTo>
                  <a:cubicBezTo>
                    <a:pt x="21834" y="431879"/>
                    <a:pt x="14276" y="428749"/>
                    <a:pt x="8703" y="423176"/>
                  </a:cubicBezTo>
                  <a:cubicBezTo>
                    <a:pt x="3131" y="417603"/>
                    <a:pt x="0" y="410045"/>
                    <a:pt x="0" y="402164"/>
                  </a:cubicBezTo>
                  <a:lnTo>
                    <a:pt x="0" y="29715"/>
                  </a:lnTo>
                  <a:cubicBezTo>
                    <a:pt x="0" y="13304"/>
                    <a:pt x="13304" y="0"/>
                    <a:pt x="29715" y="0"/>
                  </a:cubicBezTo>
                  <a:close/>
                </a:path>
              </a:pathLst>
            </a:custGeom>
            <a:solidFill>
              <a:srgbClr val="FFFFFF">
                <a:alpha val="86667"/>
              </a:srgbClr>
            </a:solidFill>
          </p:spPr>
        </p:sp>
        <p:sp>
          <p:nvSpPr>
            <p:cNvPr name="TextBox 9" id="9"/>
            <p:cNvSpPr txBox="true"/>
            <p:nvPr/>
          </p:nvSpPr>
          <p:spPr>
            <a:xfrm>
              <a:off x="0" y="-19050"/>
              <a:ext cx="1715468" cy="450929"/>
            </a:xfrm>
            <a:prstGeom prst="rect">
              <a:avLst/>
            </a:prstGeom>
          </p:spPr>
          <p:txBody>
            <a:bodyPr anchor="ctr" rtlCol="false" tIns="50800" lIns="50800" bIns="50800" rIns="50800"/>
            <a:lstStyle/>
            <a:p>
              <a:pPr algn="ctr">
                <a:lnSpc>
                  <a:spcPts val="2859"/>
                </a:lnSpc>
              </a:pPr>
            </a:p>
          </p:txBody>
        </p:sp>
      </p:grpSp>
      <p:sp>
        <p:nvSpPr>
          <p:cNvPr name="TextBox 10" id="10"/>
          <p:cNvSpPr txBox="true"/>
          <p:nvPr/>
        </p:nvSpPr>
        <p:spPr>
          <a:xfrm rot="0">
            <a:off x="11774581" y="409065"/>
            <a:ext cx="7401559" cy="848634"/>
          </a:xfrm>
          <a:prstGeom prst="rect">
            <a:avLst/>
          </a:prstGeom>
        </p:spPr>
        <p:txBody>
          <a:bodyPr anchor="t" rtlCol="false" tIns="0" lIns="0" bIns="0" rIns="0">
            <a:spAutoFit/>
          </a:bodyPr>
          <a:lstStyle/>
          <a:p>
            <a:pPr algn="ctr" marL="0" indent="0" lvl="0">
              <a:lnSpc>
                <a:spcPts val="6845"/>
              </a:lnSpc>
              <a:spcBef>
                <a:spcPct val="0"/>
              </a:spcBef>
            </a:pPr>
            <a:r>
              <a:rPr lang="en-US" sz="4960" spc="173">
                <a:solidFill>
                  <a:srgbClr val="010101"/>
                </a:solidFill>
                <a:latin typeface="Archivo Black"/>
                <a:ea typeface="Archivo Black"/>
                <a:cs typeface="Archivo Black"/>
                <a:sym typeface="Archivo Black"/>
              </a:rPr>
              <a:t>FUNDING</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sp>
        <p:nvSpPr>
          <p:cNvPr name="Freeform 3" id="3"/>
          <p:cNvSpPr/>
          <p:nvPr/>
        </p:nvSpPr>
        <p:spPr>
          <a:xfrm flipH="false" flipV="false" rot="1844104">
            <a:off x="6380559" y="2491180"/>
            <a:ext cx="13471756" cy="1426670"/>
          </a:xfrm>
          <a:custGeom>
            <a:avLst/>
            <a:gdLst/>
            <a:ahLst/>
            <a:cxnLst/>
            <a:rect r="r" b="b" t="t" l="l"/>
            <a:pathLst>
              <a:path h="1426670" w="13471756">
                <a:moveTo>
                  <a:pt x="0" y="0"/>
                </a:moveTo>
                <a:lnTo>
                  <a:pt x="13471756" y="0"/>
                </a:lnTo>
                <a:lnTo>
                  <a:pt x="13471756" y="1426671"/>
                </a:lnTo>
                <a:lnTo>
                  <a:pt x="0" y="1426671"/>
                </a:lnTo>
                <a:lnTo>
                  <a:pt x="0" y="0"/>
                </a:lnTo>
                <a:close/>
              </a:path>
            </a:pathLst>
          </a:custGeom>
          <a:blipFill>
            <a:blip r:embed="rId3"/>
            <a:stretch>
              <a:fillRect l="0" t="-86495" r="0" b="0"/>
            </a:stretch>
          </a:blipFill>
        </p:spPr>
      </p:sp>
      <p:grpSp>
        <p:nvGrpSpPr>
          <p:cNvPr name="Group 4" id="4"/>
          <p:cNvGrpSpPr>
            <a:grpSpLocks noChangeAspect="true"/>
          </p:cNvGrpSpPr>
          <p:nvPr/>
        </p:nvGrpSpPr>
        <p:grpSpPr>
          <a:xfrm rot="0">
            <a:off x="8336438" y="-182199"/>
            <a:ext cx="11671847" cy="6565415"/>
            <a:chOff x="0" y="0"/>
            <a:chExt cx="6089457" cy="3425320"/>
          </a:xfrm>
        </p:grpSpPr>
        <p:sp>
          <p:nvSpPr>
            <p:cNvPr name="Freeform 5" id="5"/>
            <p:cNvSpPr/>
            <p:nvPr/>
          </p:nvSpPr>
          <p:spPr>
            <a:xfrm flipH="false" flipV="false" rot="0">
              <a:off x="0" y="0"/>
              <a:ext cx="6089457" cy="3425320"/>
            </a:xfrm>
            <a:custGeom>
              <a:avLst/>
              <a:gdLst/>
              <a:ahLst/>
              <a:cxnLst/>
              <a:rect r="r" b="b" t="t" l="l"/>
              <a:pathLst>
                <a:path h="3425320" w="6089457">
                  <a:moveTo>
                    <a:pt x="6089457" y="3425320"/>
                  </a:moveTo>
                  <a:lnTo>
                    <a:pt x="6089457" y="0"/>
                  </a:lnTo>
                  <a:lnTo>
                    <a:pt x="0" y="0"/>
                  </a:lnTo>
                  <a:cubicBezTo>
                    <a:pt x="2029819" y="1141773"/>
                    <a:pt x="4059638" y="2283546"/>
                    <a:pt x="6089457" y="3425320"/>
                  </a:cubicBezTo>
                  <a:close/>
                </a:path>
              </a:pathLst>
            </a:custGeom>
            <a:solidFill>
              <a:srgbClr val="539BE0"/>
            </a:solidFill>
          </p:spPr>
        </p:sp>
        <p:sp>
          <p:nvSpPr>
            <p:cNvPr name="Freeform 6" id="6"/>
            <p:cNvSpPr/>
            <p:nvPr/>
          </p:nvSpPr>
          <p:spPr>
            <a:xfrm flipH="false" flipV="false" rot="0">
              <a:off x="0" y="0"/>
              <a:ext cx="6089457" cy="3425320"/>
            </a:xfrm>
            <a:custGeom>
              <a:avLst/>
              <a:gdLst/>
              <a:ahLst/>
              <a:cxnLst/>
              <a:rect r="r" b="b" t="t" l="l"/>
              <a:pathLst>
                <a:path h="3425320" w="6089457">
                  <a:moveTo>
                    <a:pt x="6089457" y="3425320"/>
                  </a:moveTo>
                  <a:lnTo>
                    <a:pt x="6089457" y="0"/>
                  </a:lnTo>
                  <a:lnTo>
                    <a:pt x="0" y="0"/>
                  </a:lnTo>
                  <a:cubicBezTo>
                    <a:pt x="2029819" y="1141773"/>
                    <a:pt x="4059638" y="2283546"/>
                    <a:pt x="6089457" y="3425320"/>
                  </a:cubicBezTo>
                  <a:close/>
                </a:path>
              </a:pathLst>
            </a:custGeom>
            <a:blipFill>
              <a:blip r:embed="rId4"/>
              <a:stretch>
                <a:fillRect l="0" t="-44222" r="0" b="-33555"/>
              </a:stretch>
            </a:blipFill>
          </p:spPr>
        </p:sp>
      </p:grpSp>
      <p:grpSp>
        <p:nvGrpSpPr>
          <p:cNvPr name="Group 7" id="7"/>
          <p:cNvGrpSpPr/>
          <p:nvPr/>
        </p:nvGrpSpPr>
        <p:grpSpPr>
          <a:xfrm rot="0">
            <a:off x="2300775" y="3360469"/>
            <a:ext cx="8490543" cy="6452688"/>
            <a:chOff x="0" y="0"/>
            <a:chExt cx="2898124" cy="2202531"/>
          </a:xfrm>
        </p:grpSpPr>
        <p:sp>
          <p:nvSpPr>
            <p:cNvPr name="Freeform 8" id="8"/>
            <p:cNvSpPr/>
            <p:nvPr/>
          </p:nvSpPr>
          <p:spPr>
            <a:xfrm flipH="false" flipV="false" rot="0">
              <a:off x="0" y="0"/>
              <a:ext cx="2898123" cy="2202531"/>
            </a:xfrm>
            <a:custGeom>
              <a:avLst/>
              <a:gdLst/>
              <a:ahLst/>
              <a:cxnLst/>
              <a:rect r="r" b="b" t="t" l="l"/>
              <a:pathLst>
                <a:path h="2202531" w="2898123">
                  <a:moveTo>
                    <a:pt x="10030" y="0"/>
                  </a:moveTo>
                  <a:lnTo>
                    <a:pt x="2888093" y="0"/>
                  </a:lnTo>
                  <a:cubicBezTo>
                    <a:pt x="2890754" y="0"/>
                    <a:pt x="2893305" y="1057"/>
                    <a:pt x="2895186" y="2938"/>
                  </a:cubicBezTo>
                  <a:cubicBezTo>
                    <a:pt x="2897067" y="4819"/>
                    <a:pt x="2898123" y="7370"/>
                    <a:pt x="2898123" y="10030"/>
                  </a:cubicBezTo>
                  <a:lnTo>
                    <a:pt x="2898123" y="2192501"/>
                  </a:lnTo>
                  <a:cubicBezTo>
                    <a:pt x="2898123" y="2195161"/>
                    <a:pt x="2897067" y="2197712"/>
                    <a:pt x="2895186" y="2199593"/>
                  </a:cubicBezTo>
                  <a:cubicBezTo>
                    <a:pt x="2893305" y="2201474"/>
                    <a:pt x="2890754" y="2202531"/>
                    <a:pt x="2888093" y="2202531"/>
                  </a:cubicBezTo>
                  <a:lnTo>
                    <a:pt x="10030" y="2202531"/>
                  </a:lnTo>
                  <a:cubicBezTo>
                    <a:pt x="7370" y="2202531"/>
                    <a:pt x="4819" y="2201474"/>
                    <a:pt x="2938" y="2199593"/>
                  </a:cubicBezTo>
                  <a:cubicBezTo>
                    <a:pt x="1057" y="2197712"/>
                    <a:pt x="0" y="2195161"/>
                    <a:pt x="0" y="2192501"/>
                  </a:cubicBezTo>
                  <a:lnTo>
                    <a:pt x="0" y="10030"/>
                  </a:lnTo>
                  <a:cubicBezTo>
                    <a:pt x="0" y="7370"/>
                    <a:pt x="1057" y="4819"/>
                    <a:pt x="2938" y="2938"/>
                  </a:cubicBezTo>
                  <a:cubicBezTo>
                    <a:pt x="4819" y="1057"/>
                    <a:pt x="7370" y="0"/>
                    <a:pt x="10030" y="0"/>
                  </a:cubicBezTo>
                  <a:close/>
                </a:path>
              </a:pathLst>
            </a:custGeom>
            <a:solidFill>
              <a:srgbClr val="131211"/>
            </a:solidFill>
          </p:spPr>
        </p:sp>
        <p:sp>
          <p:nvSpPr>
            <p:cNvPr name="TextBox 9" id="9"/>
            <p:cNvSpPr txBox="true"/>
            <p:nvPr/>
          </p:nvSpPr>
          <p:spPr>
            <a:xfrm>
              <a:off x="0" y="-19050"/>
              <a:ext cx="2898124" cy="2221581"/>
            </a:xfrm>
            <a:prstGeom prst="rect">
              <a:avLst/>
            </a:prstGeom>
          </p:spPr>
          <p:txBody>
            <a:bodyPr anchor="ctr" rtlCol="false" tIns="50800" lIns="50800" bIns="50800" rIns="50800"/>
            <a:lstStyle/>
            <a:p>
              <a:pPr algn="ctr">
                <a:lnSpc>
                  <a:spcPts val="2859"/>
                </a:lnSpc>
              </a:pPr>
            </a:p>
          </p:txBody>
        </p:sp>
      </p:grpSp>
      <p:sp>
        <p:nvSpPr>
          <p:cNvPr name="TextBox 10" id="10"/>
          <p:cNvSpPr txBox="true"/>
          <p:nvPr/>
        </p:nvSpPr>
        <p:spPr>
          <a:xfrm rot="0">
            <a:off x="2300775" y="1158585"/>
            <a:ext cx="7238899" cy="1714797"/>
          </a:xfrm>
          <a:prstGeom prst="rect">
            <a:avLst/>
          </a:prstGeom>
        </p:spPr>
        <p:txBody>
          <a:bodyPr anchor="t" rtlCol="false" tIns="0" lIns="0" bIns="0" rIns="0">
            <a:spAutoFit/>
          </a:bodyPr>
          <a:lstStyle/>
          <a:p>
            <a:pPr algn="l" marL="0" indent="0" lvl="0">
              <a:lnSpc>
                <a:spcPts val="6842"/>
              </a:lnSpc>
              <a:spcBef>
                <a:spcPct val="0"/>
              </a:spcBef>
            </a:pPr>
            <a:r>
              <a:rPr lang="en-US" sz="4958" spc="173" strike="noStrike" u="none">
                <a:solidFill>
                  <a:srgbClr val="010101"/>
                </a:solidFill>
                <a:latin typeface="Archivo Black"/>
                <a:ea typeface="Archivo Black"/>
                <a:cs typeface="Archivo Black"/>
                <a:sym typeface="Archivo Black"/>
              </a:rPr>
              <a:t>CLIENTS AND ELIGIBILITY,</a:t>
            </a:r>
          </a:p>
        </p:txBody>
      </p:sp>
      <p:sp>
        <p:nvSpPr>
          <p:cNvPr name="TextBox 11" id="11"/>
          <p:cNvSpPr txBox="true"/>
          <p:nvPr/>
        </p:nvSpPr>
        <p:spPr>
          <a:xfrm rot="0">
            <a:off x="2585027" y="3530952"/>
            <a:ext cx="6954648" cy="6908250"/>
          </a:xfrm>
          <a:prstGeom prst="rect">
            <a:avLst/>
          </a:prstGeom>
        </p:spPr>
        <p:txBody>
          <a:bodyPr anchor="t" rtlCol="false" tIns="0" lIns="0" bIns="0" rIns="0">
            <a:spAutoFit/>
          </a:bodyPr>
          <a:lstStyle/>
          <a:p>
            <a:pPr algn="ctr">
              <a:lnSpc>
                <a:spcPts val="4395"/>
              </a:lnSpc>
            </a:pPr>
            <a:r>
              <a:rPr lang="en-US" sz="3185" spc="312">
                <a:solidFill>
                  <a:srgbClr val="F2F4F5"/>
                </a:solidFill>
                <a:latin typeface="Montserrat"/>
                <a:ea typeface="Montserrat"/>
                <a:cs typeface="Montserrat"/>
                <a:sym typeface="Montserrat"/>
              </a:rPr>
              <a:t>The Wright Center for Community Health provides services to everyone, regardless of their income level or insurance status. They are committed to providing affordable, high-quality healthcare to all patients, including those who are uninsured or have Medicaid. </a:t>
            </a:r>
          </a:p>
          <a:p>
            <a:pPr algn="l">
              <a:lnSpc>
                <a:spcPts val="2187"/>
              </a:lnSpc>
            </a:pPr>
          </a:p>
          <a:p>
            <a:pPr algn="l">
              <a:lnSpc>
                <a:spcPts val="2187"/>
              </a:lnSpc>
            </a:pPr>
          </a:p>
          <a:p>
            <a:pPr algn="l">
              <a:lnSpc>
                <a:spcPts val="2187"/>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grpSp>
        <p:nvGrpSpPr>
          <p:cNvPr name="Group 3" id="3"/>
          <p:cNvGrpSpPr/>
          <p:nvPr/>
        </p:nvGrpSpPr>
        <p:grpSpPr>
          <a:xfrm rot="-5400000">
            <a:off x="8599743" y="-3261333"/>
            <a:ext cx="1088513" cy="18288000"/>
            <a:chOff x="0" y="0"/>
            <a:chExt cx="286687" cy="4816593"/>
          </a:xfrm>
        </p:grpSpPr>
        <p:sp>
          <p:nvSpPr>
            <p:cNvPr name="Freeform 4" id="4"/>
            <p:cNvSpPr/>
            <p:nvPr/>
          </p:nvSpPr>
          <p:spPr>
            <a:xfrm flipH="false" flipV="false" rot="0">
              <a:off x="0" y="0"/>
              <a:ext cx="286687" cy="4816592"/>
            </a:xfrm>
            <a:custGeom>
              <a:avLst/>
              <a:gdLst/>
              <a:ahLst/>
              <a:cxnLst/>
              <a:rect r="r" b="b" t="t" l="l"/>
              <a:pathLst>
                <a:path h="4816592" w="286687">
                  <a:moveTo>
                    <a:pt x="0" y="0"/>
                  </a:moveTo>
                  <a:lnTo>
                    <a:pt x="286687" y="0"/>
                  </a:lnTo>
                  <a:lnTo>
                    <a:pt x="286687" y="4816592"/>
                  </a:lnTo>
                  <a:lnTo>
                    <a:pt x="0" y="4816592"/>
                  </a:lnTo>
                  <a:close/>
                </a:path>
              </a:pathLst>
            </a:custGeom>
            <a:gradFill rotWithShape="true">
              <a:gsLst>
                <a:gs pos="0">
                  <a:srgbClr val="696969">
                    <a:alpha val="41040"/>
                  </a:srgbClr>
                </a:gs>
                <a:gs pos="33333">
                  <a:srgbClr val="B4B4B4">
                    <a:alpha val="47025"/>
                  </a:srgbClr>
                </a:gs>
                <a:gs pos="66667">
                  <a:srgbClr val="EEEEEE">
                    <a:alpha val="40185"/>
                  </a:srgbClr>
                </a:gs>
                <a:gs pos="100000">
                  <a:srgbClr val="FBFBFB">
                    <a:alpha val="12540"/>
                  </a:srgbClr>
                </a:gs>
              </a:gsLst>
              <a:lin ang="0"/>
            </a:gradFill>
            <a:ln cap="sq">
              <a:noFill/>
              <a:prstDash val="solid"/>
              <a:miter/>
            </a:ln>
          </p:spPr>
        </p:sp>
        <p:sp>
          <p:nvSpPr>
            <p:cNvPr name="TextBox 5" id="5"/>
            <p:cNvSpPr txBox="true"/>
            <p:nvPr/>
          </p:nvSpPr>
          <p:spPr>
            <a:xfrm>
              <a:off x="0" y="-19050"/>
              <a:ext cx="286687" cy="4835643"/>
            </a:xfrm>
            <a:prstGeom prst="rect">
              <a:avLst/>
            </a:prstGeom>
          </p:spPr>
          <p:txBody>
            <a:bodyPr anchor="ctr" rtlCol="false" tIns="50800" lIns="50800" bIns="50800" rIns="50800"/>
            <a:lstStyle/>
            <a:p>
              <a:pPr algn="ctr" marL="0" indent="0" lvl="0">
                <a:lnSpc>
                  <a:spcPts val="2859"/>
                </a:lnSpc>
                <a:spcBef>
                  <a:spcPct val="0"/>
                </a:spcBef>
              </a:pPr>
            </a:p>
          </p:txBody>
        </p:sp>
      </p:grpSp>
      <p:grpSp>
        <p:nvGrpSpPr>
          <p:cNvPr name="Group 6" id="6"/>
          <p:cNvGrpSpPr/>
          <p:nvPr/>
        </p:nvGrpSpPr>
        <p:grpSpPr>
          <a:xfrm rot="0">
            <a:off x="1739474" y="4031724"/>
            <a:ext cx="4595005" cy="1306687"/>
            <a:chOff x="0" y="0"/>
            <a:chExt cx="1210207" cy="344148"/>
          </a:xfrm>
        </p:grpSpPr>
        <p:sp>
          <p:nvSpPr>
            <p:cNvPr name="Freeform 7" id="7"/>
            <p:cNvSpPr/>
            <p:nvPr/>
          </p:nvSpPr>
          <p:spPr>
            <a:xfrm flipH="false" flipV="false" rot="0">
              <a:off x="0" y="0"/>
              <a:ext cx="1210207" cy="344148"/>
            </a:xfrm>
            <a:custGeom>
              <a:avLst/>
              <a:gdLst/>
              <a:ahLst/>
              <a:cxnLst/>
              <a:rect r="r" b="b" t="t" l="l"/>
              <a:pathLst>
                <a:path h="344148" w="1210207">
                  <a:moveTo>
                    <a:pt x="33697" y="0"/>
                  </a:moveTo>
                  <a:lnTo>
                    <a:pt x="1176510" y="0"/>
                  </a:lnTo>
                  <a:cubicBezTo>
                    <a:pt x="1195120" y="0"/>
                    <a:pt x="1210207" y="15087"/>
                    <a:pt x="1210207" y="33697"/>
                  </a:cubicBezTo>
                  <a:lnTo>
                    <a:pt x="1210207" y="310451"/>
                  </a:lnTo>
                  <a:cubicBezTo>
                    <a:pt x="1210207" y="319388"/>
                    <a:pt x="1206657" y="327959"/>
                    <a:pt x="1200337" y="334278"/>
                  </a:cubicBezTo>
                  <a:cubicBezTo>
                    <a:pt x="1194018" y="340598"/>
                    <a:pt x="1185447" y="344148"/>
                    <a:pt x="1176510" y="344148"/>
                  </a:cubicBezTo>
                  <a:lnTo>
                    <a:pt x="33697" y="344148"/>
                  </a:lnTo>
                  <a:cubicBezTo>
                    <a:pt x="24760" y="344148"/>
                    <a:pt x="16189" y="340598"/>
                    <a:pt x="9870" y="334278"/>
                  </a:cubicBezTo>
                  <a:cubicBezTo>
                    <a:pt x="3550" y="327959"/>
                    <a:pt x="0" y="319388"/>
                    <a:pt x="0" y="310451"/>
                  </a:cubicBezTo>
                  <a:lnTo>
                    <a:pt x="0" y="33697"/>
                  </a:lnTo>
                  <a:cubicBezTo>
                    <a:pt x="0" y="24760"/>
                    <a:pt x="3550" y="16189"/>
                    <a:pt x="9870" y="9870"/>
                  </a:cubicBezTo>
                  <a:cubicBezTo>
                    <a:pt x="16189" y="3550"/>
                    <a:pt x="24760" y="0"/>
                    <a:pt x="33697" y="0"/>
                  </a:cubicBezTo>
                  <a:close/>
                </a:path>
              </a:pathLst>
            </a:custGeom>
            <a:solidFill>
              <a:srgbClr val="FFFFFF"/>
            </a:solidFill>
            <a:ln w="38100" cap="sq">
              <a:solidFill>
                <a:srgbClr val="363636"/>
              </a:solidFill>
              <a:prstDash val="solid"/>
              <a:miter/>
            </a:ln>
          </p:spPr>
        </p:sp>
        <p:sp>
          <p:nvSpPr>
            <p:cNvPr name="TextBox 8" id="8"/>
            <p:cNvSpPr txBox="true"/>
            <p:nvPr/>
          </p:nvSpPr>
          <p:spPr>
            <a:xfrm>
              <a:off x="0" y="-19050"/>
              <a:ext cx="1210207" cy="363198"/>
            </a:xfrm>
            <a:prstGeom prst="rect">
              <a:avLst/>
            </a:prstGeom>
          </p:spPr>
          <p:txBody>
            <a:bodyPr anchor="ctr" rtlCol="false" tIns="50800" lIns="50800" bIns="50800" rIns="50800"/>
            <a:lstStyle/>
            <a:p>
              <a:pPr algn="ctr">
                <a:lnSpc>
                  <a:spcPts val="2859"/>
                </a:lnSpc>
              </a:pPr>
            </a:p>
          </p:txBody>
        </p:sp>
      </p:grpSp>
      <p:sp>
        <p:nvSpPr>
          <p:cNvPr name="TextBox 9" id="9"/>
          <p:cNvSpPr txBox="true"/>
          <p:nvPr/>
        </p:nvSpPr>
        <p:spPr>
          <a:xfrm rot="0">
            <a:off x="1739474" y="260560"/>
            <a:ext cx="14162405" cy="847673"/>
          </a:xfrm>
          <a:prstGeom prst="rect">
            <a:avLst/>
          </a:prstGeom>
        </p:spPr>
        <p:txBody>
          <a:bodyPr anchor="t" rtlCol="false" tIns="0" lIns="0" bIns="0" rIns="0">
            <a:spAutoFit/>
          </a:bodyPr>
          <a:lstStyle/>
          <a:p>
            <a:pPr algn="ctr">
              <a:lnSpc>
                <a:spcPts val="6830"/>
              </a:lnSpc>
            </a:pPr>
            <a:r>
              <a:rPr lang="en-US" sz="4949" spc="173" strike="noStrike" u="none">
                <a:solidFill>
                  <a:srgbClr val="010101"/>
                </a:solidFill>
                <a:latin typeface="Archivo Black"/>
                <a:ea typeface="Archivo Black"/>
                <a:cs typeface="Archivo Black"/>
                <a:sym typeface="Archivo Black"/>
              </a:rPr>
              <a:t> HEALTH PROMOTION PROGRAM</a:t>
            </a:r>
          </a:p>
        </p:txBody>
      </p:sp>
      <p:sp>
        <p:nvSpPr>
          <p:cNvPr name="TextBox 10" id="10"/>
          <p:cNvSpPr txBox="true"/>
          <p:nvPr/>
        </p:nvSpPr>
        <p:spPr>
          <a:xfrm rot="0">
            <a:off x="548109" y="1070132"/>
            <a:ext cx="14809052" cy="2910830"/>
          </a:xfrm>
          <a:prstGeom prst="rect">
            <a:avLst/>
          </a:prstGeom>
        </p:spPr>
        <p:txBody>
          <a:bodyPr anchor="t" rtlCol="false" tIns="0" lIns="0" bIns="0" rIns="0">
            <a:spAutoFit/>
          </a:bodyPr>
          <a:lstStyle/>
          <a:p>
            <a:pPr algn="ctr">
              <a:lnSpc>
                <a:spcPts val="3360"/>
              </a:lnSpc>
            </a:pPr>
            <a:r>
              <a:rPr lang="en-US" sz="2400">
                <a:solidFill>
                  <a:srgbClr val="100F0D"/>
                </a:solidFill>
                <a:latin typeface="Montserrat"/>
                <a:ea typeface="Montserrat"/>
                <a:cs typeface="Montserrat"/>
                <a:sym typeface="Montserrat"/>
              </a:rPr>
              <a:t>My program includes an educational session and a manual (Healthy Eating Manual for Busy Workers in the Health Sector) </a:t>
            </a:r>
          </a:p>
          <a:p>
            <a:pPr algn="ctr">
              <a:lnSpc>
                <a:spcPts val="3360"/>
              </a:lnSpc>
            </a:pPr>
            <a:r>
              <a:rPr lang="en-US" sz="2400">
                <a:solidFill>
                  <a:srgbClr val="100F0D"/>
                </a:solidFill>
                <a:latin typeface="Montserrat"/>
                <a:ea typeface="Montserrat"/>
                <a:cs typeface="Montserrat"/>
                <a:sym typeface="Montserrat"/>
              </a:rPr>
              <a:t>This project aims to educate all workers at The Wright Center, tips and tricks on how to eat healthy and prepare meals for work: it describes what a healthy meal includes, food servings from each group, budget budget-friendly grocery list, helpful tools to include in your kitchen, meal preparation tips, and healthy, easy recipes.</a:t>
            </a:r>
          </a:p>
          <a:p>
            <a:pPr algn="ctr">
              <a:lnSpc>
                <a:spcPts val="3360"/>
              </a:lnSpc>
            </a:pPr>
          </a:p>
        </p:txBody>
      </p:sp>
      <p:grpSp>
        <p:nvGrpSpPr>
          <p:cNvPr name="Group 11" id="11"/>
          <p:cNvGrpSpPr/>
          <p:nvPr/>
        </p:nvGrpSpPr>
        <p:grpSpPr>
          <a:xfrm rot="0">
            <a:off x="2954088" y="3875355"/>
            <a:ext cx="157787" cy="156369"/>
            <a:chOff x="0" y="0"/>
            <a:chExt cx="320400" cy="317520"/>
          </a:xfrm>
        </p:grpSpPr>
        <p:sp>
          <p:nvSpPr>
            <p:cNvPr name="Freeform 12" id="12"/>
            <p:cNvSpPr/>
            <p:nvPr/>
          </p:nvSpPr>
          <p:spPr>
            <a:xfrm flipH="false" flipV="false" rot="0">
              <a:off x="0" y="0"/>
              <a:ext cx="320421" cy="329184"/>
            </a:xfrm>
            <a:custGeom>
              <a:avLst/>
              <a:gdLst/>
              <a:ahLst/>
              <a:cxnLst/>
              <a:rect r="r" b="b" t="t" l="l"/>
              <a:pathLst>
                <a:path h="329184" w="320421">
                  <a:moveTo>
                    <a:pt x="320421" y="329184"/>
                  </a:moveTo>
                  <a:lnTo>
                    <a:pt x="0" y="329184"/>
                  </a:lnTo>
                  <a:lnTo>
                    <a:pt x="0" y="158750"/>
                  </a:lnTo>
                  <a:cubicBezTo>
                    <a:pt x="0" y="70866"/>
                    <a:pt x="71501" y="0"/>
                    <a:pt x="160147" y="0"/>
                  </a:cubicBezTo>
                  <a:cubicBezTo>
                    <a:pt x="248793" y="0"/>
                    <a:pt x="320421" y="70866"/>
                    <a:pt x="320421" y="158750"/>
                  </a:cubicBezTo>
                  <a:lnTo>
                    <a:pt x="320421" y="329184"/>
                  </a:lnTo>
                  <a:close/>
                </a:path>
              </a:pathLst>
            </a:custGeom>
            <a:solidFill>
              <a:srgbClr val="040506"/>
            </a:solidFill>
          </p:spPr>
        </p:sp>
      </p:grpSp>
      <p:grpSp>
        <p:nvGrpSpPr>
          <p:cNvPr name="Group 13" id="13"/>
          <p:cNvGrpSpPr/>
          <p:nvPr/>
        </p:nvGrpSpPr>
        <p:grpSpPr>
          <a:xfrm rot="0">
            <a:off x="1981480" y="3875355"/>
            <a:ext cx="1047779" cy="1124013"/>
            <a:chOff x="0" y="0"/>
            <a:chExt cx="2127600" cy="2282400"/>
          </a:xfrm>
        </p:grpSpPr>
        <p:sp>
          <p:nvSpPr>
            <p:cNvPr name="Freeform 14" id="14"/>
            <p:cNvSpPr/>
            <p:nvPr/>
          </p:nvSpPr>
          <p:spPr>
            <a:xfrm flipH="false" flipV="false" rot="0">
              <a:off x="0" y="0"/>
              <a:ext cx="2136648" cy="2334387"/>
            </a:xfrm>
            <a:custGeom>
              <a:avLst/>
              <a:gdLst/>
              <a:ahLst/>
              <a:cxnLst/>
              <a:rect r="r" b="b" t="t" l="l"/>
              <a:pathLst>
                <a:path h="2334387" w="2136648">
                  <a:moveTo>
                    <a:pt x="1983994" y="0"/>
                  </a:moveTo>
                  <a:lnTo>
                    <a:pt x="144145" y="0"/>
                  </a:lnTo>
                  <a:cubicBezTo>
                    <a:pt x="64389" y="0"/>
                    <a:pt x="0" y="64262"/>
                    <a:pt x="0" y="143891"/>
                  </a:cubicBezTo>
                  <a:lnTo>
                    <a:pt x="0" y="2334387"/>
                  </a:lnTo>
                  <a:lnTo>
                    <a:pt x="991997" y="1949577"/>
                  </a:lnTo>
                  <a:lnTo>
                    <a:pt x="1983994" y="2334387"/>
                  </a:lnTo>
                  <a:lnTo>
                    <a:pt x="1983994" y="152400"/>
                  </a:lnTo>
                  <a:cubicBezTo>
                    <a:pt x="1983994" y="67945"/>
                    <a:pt x="2052574" y="0"/>
                    <a:pt x="2136648" y="0"/>
                  </a:cubicBezTo>
                  <a:lnTo>
                    <a:pt x="1983994" y="0"/>
                  </a:lnTo>
                  <a:close/>
                </a:path>
              </a:pathLst>
            </a:custGeom>
            <a:solidFill>
              <a:srgbClr val="363636"/>
            </a:solidFill>
          </p:spPr>
        </p:sp>
      </p:grpSp>
      <p:grpSp>
        <p:nvGrpSpPr>
          <p:cNvPr name="Group 15" id="15"/>
          <p:cNvGrpSpPr/>
          <p:nvPr/>
        </p:nvGrpSpPr>
        <p:grpSpPr>
          <a:xfrm rot="0">
            <a:off x="6844166" y="4031724"/>
            <a:ext cx="4595005" cy="1306687"/>
            <a:chOff x="0" y="0"/>
            <a:chExt cx="1210207" cy="344148"/>
          </a:xfrm>
        </p:grpSpPr>
        <p:sp>
          <p:nvSpPr>
            <p:cNvPr name="Freeform 16" id="16"/>
            <p:cNvSpPr/>
            <p:nvPr/>
          </p:nvSpPr>
          <p:spPr>
            <a:xfrm flipH="false" flipV="false" rot="0">
              <a:off x="0" y="0"/>
              <a:ext cx="1210207" cy="344148"/>
            </a:xfrm>
            <a:custGeom>
              <a:avLst/>
              <a:gdLst/>
              <a:ahLst/>
              <a:cxnLst/>
              <a:rect r="r" b="b" t="t" l="l"/>
              <a:pathLst>
                <a:path h="344148" w="1210207">
                  <a:moveTo>
                    <a:pt x="33697" y="0"/>
                  </a:moveTo>
                  <a:lnTo>
                    <a:pt x="1176510" y="0"/>
                  </a:lnTo>
                  <a:cubicBezTo>
                    <a:pt x="1195120" y="0"/>
                    <a:pt x="1210207" y="15087"/>
                    <a:pt x="1210207" y="33697"/>
                  </a:cubicBezTo>
                  <a:lnTo>
                    <a:pt x="1210207" y="310451"/>
                  </a:lnTo>
                  <a:cubicBezTo>
                    <a:pt x="1210207" y="319388"/>
                    <a:pt x="1206657" y="327959"/>
                    <a:pt x="1200337" y="334278"/>
                  </a:cubicBezTo>
                  <a:cubicBezTo>
                    <a:pt x="1194018" y="340598"/>
                    <a:pt x="1185447" y="344148"/>
                    <a:pt x="1176510" y="344148"/>
                  </a:cubicBezTo>
                  <a:lnTo>
                    <a:pt x="33697" y="344148"/>
                  </a:lnTo>
                  <a:cubicBezTo>
                    <a:pt x="24760" y="344148"/>
                    <a:pt x="16189" y="340598"/>
                    <a:pt x="9870" y="334278"/>
                  </a:cubicBezTo>
                  <a:cubicBezTo>
                    <a:pt x="3550" y="327959"/>
                    <a:pt x="0" y="319388"/>
                    <a:pt x="0" y="310451"/>
                  </a:cubicBezTo>
                  <a:lnTo>
                    <a:pt x="0" y="33697"/>
                  </a:lnTo>
                  <a:cubicBezTo>
                    <a:pt x="0" y="24760"/>
                    <a:pt x="3550" y="16189"/>
                    <a:pt x="9870" y="9870"/>
                  </a:cubicBezTo>
                  <a:cubicBezTo>
                    <a:pt x="16189" y="3550"/>
                    <a:pt x="24760" y="0"/>
                    <a:pt x="33697" y="0"/>
                  </a:cubicBezTo>
                  <a:close/>
                </a:path>
              </a:pathLst>
            </a:custGeom>
            <a:solidFill>
              <a:srgbClr val="FFFFFF"/>
            </a:solidFill>
            <a:ln w="38100" cap="sq">
              <a:solidFill>
                <a:srgbClr val="363636"/>
              </a:solidFill>
              <a:prstDash val="solid"/>
              <a:miter/>
            </a:ln>
          </p:spPr>
        </p:sp>
        <p:sp>
          <p:nvSpPr>
            <p:cNvPr name="TextBox 17" id="17"/>
            <p:cNvSpPr txBox="true"/>
            <p:nvPr/>
          </p:nvSpPr>
          <p:spPr>
            <a:xfrm>
              <a:off x="0" y="-19050"/>
              <a:ext cx="1210207" cy="363198"/>
            </a:xfrm>
            <a:prstGeom prst="rect">
              <a:avLst/>
            </a:prstGeom>
          </p:spPr>
          <p:txBody>
            <a:bodyPr anchor="ctr" rtlCol="false" tIns="50800" lIns="50800" bIns="50800" rIns="50800"/>
            <a:lstStyle/>
            <a:p>
              <a:pPr algn="ctr">
                <a:lnSpc>
                  <a:spcPts val="2859"/>
                </a:lnSpc>
              </a:pPr>
            </a:p>
          </p:txBody>
        </p:sp>
      </p:grpSp>
      <p:grpSp>
        <p:nvGrpSpPr>
          <p:cNvPr name="Group 18" id="18"/>
          <p:cNvGrpSpPr/>
          <p:nvPr/>
        </p:nvGrpSpPr>
        <p:grpSpPr>
          <a:xfrm rot="0">
            <a:off x="8058780" y="3875355"/>
            <a:ext cx="157787" cy="156369"/>
            <a:chOff x="0" y="0"/>
            <a:chExt cx="320400" cy="317520"/>
          </a:xfrm>
        </p:grpSpPr>
        <p:sp>
          <p:nvSpPr>
            <p:cNvPr name="Freeform 19" id="19"/>
            <p:cNvSpPr/>
            <p:nvPr/>
          </p:nvSpPr>
          <p:spPr>
            <a:xfrm flipH="false" flipV="false" rot="0">
              <a:off x="0" y="0"/>
              <a:ext cx="320421" cy="329184"/>
            </a:xfrm>
            <a:custGeom>
              <a:avLst/>
              <a:gdLst/>
              <a:ahLst/>
              <a:cxnLst/>
              <a:rect r="r" b="b" t="t" l="l"/>
              <a:pathLst>
                <a:path h="329184" w="320421">
                  <a:moveTo>
                    <a:pt x="320421" y="329184"/>
                  </a:moveTo>
                  <a:lnTo>
                    <a:pt x="0" y="329184"/>
                  </a:lnTo>
                  <a:lnTo>
                    <a:pt x="0" y="158750"/>
                  </a:lnTo>
                  <a:cubicBezTo>
                    <a:pt x="0" y="70866"/>
                    <a:pt x="71501" y="0"/>
                    <a:pt x="160147" y="0"/>
                  </a:cubicBezTo>
                  <a:cubicBezTo>
                    <a:pt x="248793" y="0"/>
                    <a:pt x="320421" y="70866"/>
                    <a:pt x="320421" y="158750"/>
                  </a:cubicBezTo>
                  <a:lnTo>
                    <a:pt x="320421" y="329184"/>
                  </a:lnTo>
                  <a:close/>
                </a:path>
              </a:pathLst>
            </a:custGeom>
            <a:solidFill>
              <a:srgbClr val="040506"/>
            </a:solidFill>
          </p:spPr>
        </p:sp>
      </p:grpSp>
      <p:grpSp>
        <p:nvGrpSpPr>
          <p:cNvPr name="Group 20" id="20"/>
          <p:cNvGrpSpPr/>
          <p:nvPr/>
        </p:nvGrpSpPr>
        <p:grpSpPr>
          <a:xfrm rot="0">
            <a:off x="7086172" y="3875355"/>
            <a:ext cx="1047779" cy="1124013"/>
            <a:chOff x="0" y="0"/>
            <a:chExt cx="2127600" cy="2282400"/>
          </a:xfrm>
        </p:grpSpPr>
        <p:sp>
          <p:nvSpPr>
            <p:cNvPr name="Freeform 21" id="21"/>
            <p:cNvSpPr/>
            <p:nvPr/>
          </p:nvSpPr>
          <p:spPr>
            <a:xfrm flipH="false" flipV="false" rot="0">
              <a:off x="0" y="0"/>
              <a:ext cx="2136648" cy="2334387"/>
            </a:xfrm>
            <a:custGeom>
              <a:avLst/>
              <a:gdLst/>
              <a:ahLst/>
              <a:cxnLst/>
              <a:rect r="r" b="b" t="t" l="l"/>
              <a:pathLst>
                <a:path h="2334387" w="2136648">
                  <a:moveTo>
                    <a:pt x="1983994" y="0"/>
                  </a:moveTo>
                  <a:lnTo>
                    <a:pt x="144145" y="0"/>
                  </a:lnTo>
                  <a:cubicBezTo>
                    <a:pt x="64389" y="0"/>
                    <a:pt x="0" y="64262"/>
                    <a:pt x="0" y="143891"/>
                  </a:cubicBezTo>
                  <a:lnTo>
                    <a:pt x="0" y="2334387"/>
                  </a:lnTo>
                  <a:lnTo>
                    <a:pt x="991997" y="1949577"/>
                  </a:lnTo>
                  <a:lnTo>
                    <a:pt x="1983994" y="2334387"/>
                  </a:lnTo>
                  <a:lnTo>
                    <a:pt x="1983994" y="152400"/>
                  </a:lnTo>
                  <a:cubicBezTo>
                    <a:pt x="1983994" y="67945"/>
                    <a:pt x="2052574" y="0"/>
                    <a:pt x="2136648" y="0"/>
                  </a:cubicBezTo>
                  <a:lnTo>
                    <a:pt x="1983994" y="0"/>
                  </a:lnTo>
                  <a:close/>
                </a:path>
              </a:pathLst>
            </a:custGeom>
            <a:solidFill>
              <a:srgbClr val="363636"/>
            </a:solidFill>
          </p:spPr>
        </p:sp>
      </p:grpSp>
      <p:sp>
        <p:nvSpPr>
          <p:cNvPr name="Freeform 22" id="22"/>
          <p:cNvSpPr/>
          <p:nvPr/>
        </p:nvSpPr>
        <p:spPr>
          <a:xfrm flipH="false" flipV="false" rot="0">
            <a:off x="-288743" y="6426924"/>
            <a:ext cx="18703371" cy="3933143"/>
          </a:xfrm>
          <a:custGeom>
            <a:avLst/>
            <a:gdLst/>
            <a:ahLst/>
            <a:cxnLst/>
            <a:rect r="r" b="b" t="t" l="l"/>
            <a:pathLst>
              <a:path h="3933143" w="18703371">
                <a:moveTo>
                  <a:pt x="0" y="0"/>
                </a:moveTo>
                <a:lnTo>
                  <a:pt x="18703371" y="0"/>
                </a:lnTo>
                <a:lnTo>
                  <a:pt x="18703371" y="3933143"/>
                </a:lnTo>
                <a:lnTo>
                  <a:pt x="0" y="3933143"/>
                </a:lnTo>
                <a:lnTo>
                  <a:pt x="0" y="0"/>
                </a:lnTo>
                <a:close/>
              </a:path>
            </a:pathLst>
          </a:custGeom>
          <a:blipFill>
            <a:blip r:embed="rId3"/>
            <a:stretch>
              <a:fillRect l="0" t="-150052" r="0" b="-51590"/>
            </a:stretch>
          </a:blipFill>
        </p:spPr>
      </p:sp>
      <p:grpSp>
        <p:nvGrpSpPr>
          <p:cNvPr name="Group 23" id="23"/>
          <p:cNvGrpSpPr/>
          <p:nvPr/>
        </p:nvGrpSpPr>
        <p:grpSpPr>
          <a:xfrm rot="0">
            <a:off x="11953521" y="4031724"/>
            <a:ext cx="4595005" cy="1306687"/>
            <a:chOff x="0" y="0"/>
            <a:chExt cx="1210207" cy="344148"/>
          </a:xfrm>
        </p:grpSpPr>
        <p:sp>
          <p:nvSpPr>
            <p:cNvPr name="Freeform 24" id="24"/>
            <p:cNvSpPr/>
            <p:nvPr/>
          </p:nvSpPr>
          <p:spPr>
            <a:xfrm flipH="false" flipV="false" rot="0">
              <a:off x="0" y="0"/>
              <a:ext cx="1210207" cy="344148"/>
            </a:xfrm>
            <a:custGeom>
              <a:avLst/>
              <a:gdLst/>
              <a:ahLst/>
              <a:cxnLst/>
              <a:rect r="r" b="b" t="t" l="l"/>
              <a:pathLst>
                <a:path h="344148" w="1210207">
                  <a:moveTo>
                    <a:pt x="33697" y="0"/>
                  </a:moveTo>
                  <a:lnTo>
                    <a:pt x="1176510" y="0"/>
                  </a:lnTo>
                  <a:cubicBezTo>
                    <a:pt x="1195120" y="0"/>
                    <a:pt x="1210207" y="15087"/>
                    <a:pt x="1210207" y="33697"/>
                  </a:cubicBezTo>
                  <a:lnTo>
                    <a:pt x="1210207" y="310451"/>
                  </a:lnTo>
                  <a:cubicBezTo>
                    <a:pt x="1210207" y="319388"/>
                    <a:pt x="1206657" y="327959"/>
                    <a:pt x="1200337" y="334278"/>
                  </a:cubicBezTo>
                  <a:cubicBezTo>
                    <a:pt x="1194018" y="340598"/>
                    <a:pt x="1185447" y="344148"/>
                    <a:pt x="1176510" y="344148"/>
                  </a:cubicBezTo>
                  <a:lnTo>
                    <a:pt x="33697" y="344148"/>
                  </a:lnTo>
                  <a:cubicBezTo>
                    <a:pt x="24760" y="344148"/>
                    <a:pt x="16189" y="340598"/>
                    <a:pt x="9870" y="334278"/>
                  </a:cubicBezTo>
                  <a:cubicBezTo>
                    <a:pt x="3550" y="327959"/>
                    <a:pt x="0" y="319388"/>
                    <a:pt x="0" y="310451"/>
                  </a:cubicBezTo>
                  <a:lnTo>
                    <a:pt x="0" y="33697"/>
                  </a:lnTo>
                  <a:cubicBezTo>
                    <a:pt x="0" y="24760"/>
                    <a:pt x="3550" y="16189"/>
                    <a:pt x="9870" y="9870"/>
                  </a:cubicBezTo>
                  <a:cubicBezTo>
                    <a:pt x="16189" y="3550"/>
                    <a:pt x="24760" y="0"/>
                    <a:pt x="33697" y="0"/>
                  </a:cubicBezTo>
                  <a:close/>
                </a:path>
              </a:pathLst>
            </a:custGeom>
            <a:solidFill>
              <a:srgbClr val="FFFFFF"/>
            </a:solidFill>
            <a:ln w="38100" cap="sq">
              <a:solidFill>
                <a:srgbClr val="363636"/>
              </a:solidFill>
              <a:prstDash val="solid"/>
              <a:miter/>
            </a:ln>
          </p:spPr>
        </p:sp>
        <p:sp>
          <p:nvSpPr>
            <p:cNvPr name="TextBox 25" id="25"/>
            <p:cNvSpPr txBox="true"/>
            <p:nvPr/>
          </p:nvSpPr>
          <p:spPr>
            <a:xfrm>
              <a:off x="0" y="-19050"/>
              <a:ext cx="1210207" cy="363198"/>
            </a:xfrm>
            <a:prstGeom prst="rect">
              <a:avLst/>
            </a:prstGeom>
          </p:spPr>
          <p:txBody>
            <a:bodyPr anchor="ctr" rtlCol="false" tIns="50800" lIns="50800" bIns="50800" rIns="50800"/>
            <a:lstStyle/>
            <a:p>
              <a:pPr algn="ctr">
                <a:lnSpc>
                  <a:spcPts val="2859"/>
                </a:lnSpc>
              </a:pPr>
            </a:p>
          </p:txBody>
        </p:sp>
      </p:grpSp>
      <p:grpSp>
        <p:nvGrpSpPr>
          <p:cNvPr name="Group 26" id="26"/>
          <p:cNvGrpSpPr/>
          <p:nvPr/>
        </p:nvGrpSpPr>
        <p:grpSpPr>
          <a:xfrm rot="0">
            <a:off x="13168135" y="3875355"/>
            <a:ext cx="157787" cy="156369"/>
            <a:chOff x="0" y="0"/>
            <a:chExt cx="320400" cy="317520"/>
          </a:xfrm>
        </p:grpSpPr>
        <p:sp>
          <p:nvSpPr>
            <p:cNvPr name="Freeform 27" id="27"/>
            <p:cNvSpPr/>
            <p:nvPr/>
          </p:nvSpPr>
          <p:spPr>
            <a:xfrm flipH="false" flipV="false" rot="0">
              <a:off x="0" y="0"/>
              <a:ext cx="320421" cy="329184"/>
            </a:xfrm>
            <a:custGeom>
              <a:avLst/>
              <a:gdLst/>
              <a:ahLst/>
              <a:cxnLst/>
              <a:rect r="r" b="b" t="t" l="l"/>
              <a:pathLst>
                <a:path h="329184" w="320421">
                  <a:moveTo>
                    <a:pt x="320421" y="329184"/>
                  </a:moveTo>
                  <a:lnTo>
                    <a:pt x="0" y="329184"/>
                  </a:lnTo>
                  <a:lnTo>
                    <a:pt x="0" y="158750"/>
                  </a:lnTo>
                  <a:cubicBezTo>
                    <a:pt x="0" y="70866"/>
                    <a:pt x="71501" y="0"/>
                    <a:pt x="160147" y="0"/>
                  </a:cubicBezTo>
                  <a:cubicBezTo>
                    <a:pt x="248793" y="0"/>
                    <a:pt x="320421" y="70866"/>
                    <a:pt x="320421" y="158750"/>
                  </a:cubicBezTo>
                  <a:lnTo>
                    <a:pt x="320421" y="329184"/>
                  </a:lnTo>
                  <a:close/>
                </a:path>
              </a:pathLst>
            </a:custGeom>
            <a:solidFill>
              <a:srgbClr val="040506"/>
            </a:solidFill>
          </p:spPr>
        </p:sp>
      </p:grpSp>
      <p:grpSp>
        <p:nvGrpSpPr>
          <p:cNvPr name="Group 28" id="28"/>
          <p:cNvGrpSpPr/>
          <p:nvPr/>
        </p:nvGrpSpPr>
        <p:grpSpPr>
          <a:xfrm rot="0">
            <a:off x="12195527" y="3875355"/>
            <a:ext cx="1047779" cy="1124013"/>
            <a:chOff x="0" y="0"/>
            <a:chExt cx="2127600" cy="2282400"/>
          </a:xfrm>
        </p:grpSpPr>
        <p:sp>
          <p:nvSpPr>
            <p:cNvPr name="Freeform 29" id="29"/>
            <p:cNvSpPr/>
            <p:nvPr/>
          </p:nvSpPr>
          <p:spPr>
            <a:xfrm flipH="false" flipV="false" rot="0">
              <a:off x="0" y="0"/>
              <a:ext cx="2136648" cy="2334387"/>
            </a:xfrm>
            <a:custGeom>
              <a:avLst/>
              <a:gdLst/>
              <a:ahLst/>
              <a:cxnLst/>
              <a:rect r="r" b="b" t="t" l="l"/>
              <a:pathLst>
                <a:path h="2334387" w="2136648">
                  <a:moveTo>
                    <a:pt x="1983994" y="0"/>
                  </a:moveTo>
                  <a:lnTo>
                    <a:pt x="144145" y="0"/>
                  </a:lnTo>
                  <a:cubicBezTo>
                    <a:pt x="64389" y="0"/>
                    <a:pt x="0" y="64262"/>
                    <a:pt x="0" y="143891"/>
                  </a:cubicBezTo>
                  <a:lnTo>
                    <a:pt x="0" y="2334387"/>
                  </a:lnTo>
                  <a:lnTo>
                    <a:pt x="991997" y="1949577"/>
                  </a:lnTo>
                  <a:lnTo>
                    <a:pt x="1983994" y="2334387"/>
                  </a:lnTo>
                  <a:lnTo>
                    <a:pt x="1983994" y="152400"/>
                  </a:lnTo>
                  <a:cubicBezTo>
                    <a:pt x="1983994" y="67945"/>
                    <a:pt x="2052574" y="0"/>
                    <a:pt x="2136648" y="0"/>
                  </a:cubicBezTo>
                  <a:lnTo>
                    <a:pt x="1983994" y="0"/>
                  </a:lnTo>
                  <a:close/>
                </a:path>
              </a:pathLst>
            </a:custGeom>
            <a:solidFill>
              <a:srgbClr val="363636"/>
            </a:solidFill>
          </p:spPr>
        </p:sp>
      </p:grpSp>
      <p:sp>
        <p:nvSpPr>
          <p:cNvPr name="TextBox 30" id="30"/>
          <p:cNvSpPr txBox="true"/>
          <p:nvPr/>
        </p:nvSpPr>
        <p:spPr>
          <a:xfrm rot="0">
            <a:off x="3211520" y="4255348"/>
            <a:ext cx="2745392" cy="358174"/>
          </a:xfrm>
          <a:prstGeom prst="rect">
            <a:avLst/>
          </a:prstGeom>
        </p:spPr>
        <p:txBody>
          <a:bodyPr anchor="t" rtlCol="false" tIns="0" lIns="0" bIns="0" rIns="0">
            <a:spAutoFit/>
          </a:bodyPr>
          <a:lstStyle/>
          <a:p>
            <a:pPr algn="l" marL="0" indent="0" lvl="1">
              <a:lnSpc>
                <a:spcPts val="2992"/>
              </a:lnSpc>
              <a:spcBef>
                <a:spcPct val="0"/>
              </a:spcBef>
            </a:pPr>
            <a:r>
              <a:rPr lang="en-US" b="true" sz="2168" spc="212">
                <a:solidFill>
                  <a:srgbClr val="000000"/>
                </a:solidFill>
                <a:latin typeface="Montserrat Bold"/>
                <a:ea typeface="Montserrat Bold"/>
                <a:cs typeface="Montserrat Bold"/>
                <a:sym typeface="Montserrat Bold"/>
              </a:rPr>
              <a:t>Lectures</a:t>
            </a:r>
          </a:p>
        </p:txBody>
      </p:sp>
      <p:sp>
        <p:nvSpPr>
          <p:cNvPr name="TextBox 31" id="31"/>
          <p:cNvSpPr txBox="true"/>
          <p:nvPr/>
        </p:nvSpPr>
        <p:spPr>
          <a:xfrm rot="0">
            <a:off x="8316212" y="4255348"/>
            <a:ext cx="2745392" cy="358174"/>
          </a:xfrm>
          <a:prstGeom prst="rect">
            <a:avLst/>
          </a:prstGeom>
        </p:spPr>
        <p:txBody>
          <a:bodyPr anchor="t" rtlCol="false" tIns="0" lIns="0" bIns="0" rIns="0">
            <a:spAutoFit/>
          </a:bodyPr>
          <a:lstStyle/>
          <a:p>
            <a:pPr algn="l" marL="0" indent="0" lvl="1">
              <a:lnSpc>
                <a:spcPts val="2992"/>
              </a:lnSpc>
              <a:spcBef>
                <a:spcPct val="0"/>
              </a:spcBef>
            </a:pPr>
            <a:r>
              <a:rPr lang="en-US" b="true" sz="2168" spc="212">
                <a:solidFill>
                  <a:srgbClr val="000000"/>
                </a:solidFill>
                <a:latin typeface="Montserrat Bold"/>
                <a:ea typeface="Montserrat Bold"/>
                <a:cs typeface="Montserrat Bold"/>
                <a:sym typeface="Montserrat Bold"/>
              </a:rPr>
              <a:t>Manual</a:t>
            </a:r>
          </a:p>
        </p:txBody>
      </p:sp>
      <p:sp>
        <p:nvSpPr>
          <p:cNvPr name="TextBox 32" id="32"/>
          <p:cNvSpPr txBox="true"/>
          <p:nvPr/>
        </p:nvSpPr>
        <p:spPr>
          <a:xfrm rot="0">
            <a:off x="13425567" y="4255348"/>
            <a:ext cx="2745392" cy="358174"/>
          </a:xfrm>
          <a:prstGeom prst="rect">
            <a:avLst/>
          </a:prstGeom>
        </p:spPr>
        <p:txBody>
          <a:bodyPr anchor="t" rtlCol="false" tIns="0" lIns="0" bIns="0" rIns="0">
            <a:spAutoFit/>
          </a:bodyPr>
          <a:lstStyle/>
          <a:p>
            <a:pPr algn="l" marL="0" indent="0" lvl="1">
              <a:lnSpc>
                <a:spcPts val="2992"/>
              </a:lnSpc>
              <a:spcBef>
                <a:spcPct val="0"/>
              </a:spcBef>
            </a:pPr>
            <a:r>
              <a:rPr lang="en-US" b="true" sz="2168" spc="212">
                <a:solidFill>
                  <a:srgbClr val="000000"/>
                </a:solidFill>
                <a:latin typeface="Montserrat Bold"/>
                <a:ea typeface="Montserrat Bold"/>
                <a:cs typeface="Montserrat Bold"/>
                <a:sym typeface="Montserrat Bold"/>
              </a:rPr>
              <a:t>procures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DAGwb9E24UI</dc:identifier>
  <dcterms:modified xsi:type="dcterms:W3CDTF">2011-08-01T06:04:30Z</dcterms:modified>
  <cp:revision>1</cp:revision>
  <dc:title>Grey Modern Professional Business Project Presentation</dc:title>
</cp:coreProperties>
</file>